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7"/>
  </p:notesMasterIdLst>
  <p:handoutMasterIdLst>
    <p:handoutMasterId r:id="rId108"/>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50" r:id="rId80"/>
    <p:sldId id="351" r:id="rId81"/>
    <p:sldId id="352" r:id="rId82"/>
    <p:sldId id="354" r:id="rId83"/>
    <p:sldId id="386" r:id="rId84"/>
    <p:sldId id="356" r:id="rId85"/>
    <p:sldId id="358" r:id="rId86"/>
    <p:sldId id="359" r:id="rId87"/>
    <p:sldId id="360" r:id="rId88"/>
    <p:sldId id="362" r:id="rId89"/>
    <p:sldId id="363" r:id="rId90"/>
    <p:sldId id="364" r:id="rId91"/>
    <p:sldId id="366" r:id="rId92"/>
    <p:sldId id="367" r:id="rId93"/>
    <p:sldId id="368" r:id="rId94"/>
    <p:sldId id="370" r:id="rId95"/>
    <p:sldId id="371" r:id="rId96"/>
    <p:sldId id="372" r:id="rId97"/>
    <p:sldId id="374" r:id="rId98"/>
    <p:sldId id="375" r:id="rId99"/>
    <p:sldId id="376" r:id="rId100"/>
    <p:sldId id="378" r:id="rId101"/>
    <p:sldId id="379" r:id="rId102"/>
    <p:sldId id="380" r:id="rId103"/>
    <p:sldId id="382" r:id="rId104"/>
    <p:sldId id="383" r:id="rId105"/>
    <p:sldId id="384"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00C8E-B00A-0345-9FE0-1C37B7B328B1}" v="4" dt="2020-12-17T16:34:50.87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74694" autoAdjust="0"/>
  </p:normalViewPr>
  <p:slideViewPr>
    <p:cSldViewPr snapToGrid="0">
      <p:cViewPr varScale="1">
        <p:scale>
          <a:sx n="94" d="100"/>
          <a:sy n="94" d="100"/>
        </p:scale>
        <p:origin x="2128" y="184"/>
      </p:cViewPr>
      <p:guideLst>
        <p:guide orient="horz" pos="928"/>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E4400C8E-B00A-0345-9FE0-1C37B7B328B1}"/>
    <pc:docChg chg="modSld modMainMaster">
      <pc:chgData name="Kathryn Leeber" userId="15028f3c-0a13-4345-9369-dac953ae4f16" providerId="ADAL" clId="{E4400C8E-B00A-0345-9FE0-1C37B7B328B1}" dt="2020-12-17T16:35:02.867" v="19" actId="1036"/>
      <pc:docMkLst>
        <pc:docMk/>
      </pc:docMkLst>
      <pc:sldChg chg="modSp mod">
        <pc:chgData name="Kathryn Leeber" userId="15028f3c-0a13-4345-9369-dac953ae4f16" providerId="ADAL" clId="{E4400C8E-B00A-0345-9FE0-1C37B7B328B1}" dt="2020-12-10T17:12:20.940" v="5" actId="1076"/>
        <pc:sldMkLst>
          <pc:docMk/>
          <pc:sldMk cId="0" sldId="283"/>
        </pc:sldMkLst>
        <pc:spChg chg="mod">
          <ac:chgData name="Kathryn Leeber" userId="15028f3c-0a13-4345-9369-dac953ae4f16" providerId="ADAL" clId="{E4400C8E-B00A-0345-9FE0-1C37B7B328B1}" dt="2020-12-10T17:12:17.667" v="4" actId="1076"/>
          <ac:spMkLst>
            <pc:docMk/>
            <pc:sldMk cId="0" sldId="283"/>
            <ac:spMk id="4" creationId="{00000000-0000-0000-0000-000000000000}"/>
          </ac:spMkLst>
        </pc:spChg>
        <pc:spChg chg="mod">
          <ac:chgData name="Kathryn Leeber" userId="15028f3c-0a13-4345-9369-dac953ae4f16" providerId="ADAL" clId="{E4400C8E-B00A-0345-9FE0-1C37B7B328B1}" dt="2020-12-10T17:12:17.667" v="4" actId="1076"/>
          <ac:spMkLst>
            <pc:docMk/>
            <pc:sldMk cId="0" sldId="283"/>
            <ac:spMk id="5" creationId="{00000000-0000-0000-0000-000000000000}"/>
          </ac:spMkLst>
        </pc:spChg>
        <pc:picChg chg="mod">
          <ac:chgData name="Kathryn Leeber" userId="15028f3c-0a13-4345-9369-dac953ae4f16" providerId="ADAL" clId="{E4400C8E-B00A-0345-9FE0-1C37B7B328B1}" dt="2020-12-10T17:12:20.940" v="5" actId="1076"/>
          <ac:picMkLst>
            <pc:docMk/>
            <pc:sldMk cId="0" sldId="283"/>
            <ac:picMk id="2051" creationId="{00000000-0000-0000-0000-000000000000}"/>
          </ac:picMkLst>
        </pc:picChg>
      </pc:sldChg>
      <pc:sldChg chg="modSp mod">
        <pc:chgData name="Kathryn Leeber" userId="15028f3c-0a13-4345-9369-dac953ae4f16" providerId="ADAL" clId="{E4400C8E-B00A-0345-9FE0-1C37B7B328B1}" dt="2020-12-17T16:34:22.885" v="6" actId="20577"/>
        <pc:sldMkLst>
          <pc:docMk/>
          <pc:sldMk cId="0" sldId="305"/>
        </pc:sldMkLst>
        <pc:spChg chg="mod">
          <ac:chgData name="Kathryn Leeber" userId="15028f3c-0a13-4345-9369-dac953ae4f16" providerId="ADAL" clId="{E4400C8E-B00A-0345-9FE0-1C37B7B328B1}" dt="2020-12-17T16:34:22.885" v="6" actId="20577"/>
          <ac:spMkLst>
            <pc:docMk/>
            <pc:sldMk cId="0" sldId="305"/>
            <ac:spMk id="2" creationId="{00000000-0000-0000-0000-000000000000}"/>
          </ac:spMkLst>
        </pc:spChg>
      </pc:sldChg>
      <pc:sldChg chg="addSp modSp mod">
        <pc:chgData name="Kathryn Leeber" userId="15028f3c-0a13-4345-9369-dac953ae4f16" providerId="ADAL" clId="{E4400C8E-B00A-0345-9FE0-1C37B7B328B1}" dt="2020-12-17T16:35:02.867" v="19" actId="1036"/>
        <pc:sldMkLst>
          <pc:docMk/>
          <pc:sldMk cId="0" sldId="315"/>
        </pc:sldMkLst>
        <pc:spChg chg="mod">
          <ac:chgData name="Kathryn Leeber" userId="15028f3c-0a13-4345-9369-dac953ae4f16" providerId="ADAL" clId="{E4400C8E-B00A-0345-9FE0-1C37B7B328B1}" dt="2020-12-17T16:34:53.464" v="16" actId="1035"/>
          <ac:spMkLst>
            <pc:docMk/>
            <pc:sldMk cId="0" sldId="315"/>
            <ac:spMk id="2" creationId="{00000000-0000-0000-0000-000000000000}"/>
          </ac:spMkLst>
        </pc:spChg>
        <pc:spChg chg="add mod">
          <ac:chgData name="Kathryn Leeber" userId="15028f3c-0a13-4345-9369-dac953ae4f16" providerId="ADAL" clId="{E4400C8E-B00A-0345-9FE0-1C37B7B328B1}" dt="2020-12-17T16:35:02.867" v="19" actId="1036"/>
          <ac:spMkLst>
            <pc:docMk/>
            <pc:sldMk cId="0" sldId="315"/>
            <ac:spMk id="5" creationId="{230DCD32-4F24-434C-8ADF-40DDB3C9A049}"/>
          </ac:spMkLst>
        </pc:spChg>
        <pc:picChg chg="mod">
          <ac:chgData name="Kathryn Leeber" userId="15028f3c-0a13-4345-9369-dac953ae4f16" providerId="ADAL" clId="{E4400C8E-B00A-0345-9FE0-1C37B7B328B1}" dt="2020-12-17T16:34:50.872" v="12" actId="1035"/>
          <ac:picMkLst>
            <pc:docMk/>
            <pc:sldMk cId="0" sldId="315"/>
            <ac:picMk id="10242" creationId="{00000000-0000-0000-0000-000000000000}"/>
          </ac:picMkLst>
        </pc:picChg>
      </pc:sldChg>
      <pc:sldMasterChg chg="modSp mod modSldLayout">
        <pc:chgData name="Kathryn Leeber" userId="15028f3c-0a13-4345-9369-dac953ae4f16" providerId="ADAL" clId="{E4400C8E-B00A-0345-9FE0-1C37B7B328B1}" dt="2020-12-10T17:11:55.653" v="3" actId="20577"/>
        <pc:sldMasterMkLst>
          <pc:docMk/>
          <pc:sldMasterMk cId="2871921020" sldId="2147483648"/>
        </pc:sldMasterMkLst>
        <pc:spChg chg="mod">
          <ac:chgData name="Kathryn Leeber" userId="15028f3c-0a13-4345-9369-dac953ae4f16" providerId="ADAL" clId="{E4400C8E-B00A-0345-9FE0-1C37B7B328B1}" dt="2020-12-10T17:11:55.653" v="3" actId="20577"/>
          <ac:spMkLst>
            <pc:docMk/>
            <pc:sldMasterMk cId="2871921020" sldId="2147483648"/>
            <ac:spMk id="7" creationId="{21F38BD8-3F75-CE4C-AFEF-0C6B45F77F8C}"/>
          </ac:spMkLst>
        </pc:spChg>
        <pc:sldLayoutChg chg="modSp mod">
          <pc:chgData name="Kathryn Leeber" userId="15028f3c-0a13-4345-9369-dac953ae4f16" providerId="ADAL" clId="{E4400C8E-B00A-0345-9FE0-1C37B7B328B1}" dt="2020-12-10T17:11:51.022" v="1" actId="20577"/>
          <pc:sldLayoutMkLst>
            <pc:docMk/>
            <pc:sldMasterMk cId="2871921020" sldId="2147483648"/>
            <pc:sldLayoutMk cId="3047549913" sldId="2147483649"/>
          </pc:sldLayoutMkLst>
          <pc:spChg chg="mod">
            <ac:chgData name="Kathryn Leeber" userId="15028f3c-0a13-4345-9369-dac953ae4f16" providerId="ADAL" clId="{E4400C8E-B00A-0345-9FE0-1C37B7B328B1}" dt="2020-12-10T17:11:51.022" v="1" actId="20577"/>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FD9F9B2F-2BC6-9B4D-8BFC-E13E5C29D701}"/>
    <pc:docChg chg="modSld">
      <pc:chgData name="Kathryn Leeber" userId="15028f3c-0a13-4345-9369-dac953ae4f16" providerId="ADAL" clId="{FD9F9B2F-2BC6-9B4D-8BFC-E13E5C29D701}" dt="2020-10-21T14:15:24.774" v="1" actId="207"/>
      <pc:docMkLst>
        <pc:docMk/>
      </pc:docMkLst>
      <pc:sldChg chg="modSp mod">
        <pc:chgData name="Kathryn Leeber" userId="15028f3c-0a13-4345-9369-dac953ae4f16" providerId="ADAL" clId="{FD9F9B2F-2BC6-9B4D-8BFC-E13E5C29D701}" dt="2020-10-21T14:15:24.774" v="1" actId="207"/>
        <pc:sldMkLst>
          <pc:docMk/>
          <pc:sldMk cId="1732698309" sldId="258"/>
        </pc:sldMkLst>
        <pc:spChg chg="mod">
          <ac:chgData name="Kathryn Leeber" userId="15028f3c-0a13-4345-9369-dac953ae4f16" providerId="ADAL" clId="{FD9F9B2F-2BC6-9B4D-8BFC-E13E5C29D701}" dt="2020-10-21T14:15:24.774" v="1" actId="207"/>
          <ac:spMkLst>
            <pc:docMk/>
            <pc:sldMk cId="1732698309" sldId="258"/>
            <ac:spMk id="19" creationId="{A58A35F8-EA88-094E-8EAD-88FE6A07C4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12/17/20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Bef>
                <a:spcPts val="2400"/>
              </a:spcBef>
              <a:spcAft>
                <a:spcPts val="0"/>
              </a:spcAft>
              <a:defRPr/>
            </a:pPr>
            <a:r>
              <a:rPr lang="en-US" sz="1400" dirty="0">
                <a:latin typeface="Times New Roman"/>
                <a:ea typeface="Times New Roman"/>
              </a:rPr>
              <a:t>National EMS Education Standard Competencies</a:t>
            </a:r>
          </a:p>
          <a:p>
            <a:pPr>
              <a:spcBef>
                <a:spcPts val="2400"/>
              </a:spcBef>
              <a:spcAft>
                <a:spcPts val="0"/>
              </a:spcAft>
              <a:defRPr/>
            </a:pPr>
            <a:endParaRPr lang="en-US" sz="1400" dirty="0">
              <a:latin typeface="Times New Roman"/>
              <a:ea typeface="Times New Roman"/>
            </a:endParaRPr>
          </a:p>
          <a:p>
            <a:pPr marL="228600" indent="-228600">
              <a:spcBef>
                <a:spcPts val="600"/>
              </a:spcBef>
              <a:spcAft>
                <a:spcPts val="600"/>
              </a:spcAft>
              <a:tabLst>
                <a:tab pos="228600" algn="l"/>
              </a:tabLst>
              <a:defRPr/>
            </a:pPr>
            <a:r>
              <a:rPr lang="en-US" dirty="0">
                <a:latin typeface="Times New Roman"/>
                <a:ea typeface="Times New Roman"/>
              </a:rPr>
              <a:t>Medicine</a:t>
            </a:r>
          </a:p>
          <a:p>
            <a:pPr>
              <a:spcBef>
                <a:spcPts val="600"/>
              </a:spcBef>
              <a:spcAft>
                <a:spcPts val="600"/>
              </a:spcAft>
              <a:defRPr/>
            </a:pPr>
            <a:r>
              <a:rPr lang="en-US" dirty="0">
                <a:latin typeface="Times New Roman"/>
                <a:ea typeface="Times New Roman"/>
              </a:rPr>
              <a:t>Applies fundamental knowledge to provide basic emergency care and transportation based on assessment findings for an acutely ill patient.</a:t>
            </a:r>
          </a:p>
          <a:p>
            <a:pPr>
              <a:defRPr/>
            </a:pPr>
            <a:endParaRPr lang="en-US" dirty="0">
              <a:ea typeface="+mn-ea"/>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4F1DED3-840C-BC4C-AD28-FF6BA9C332FF}" type="slidenum">
              <a:rPr lang="en-US" altLang="en-US" sz="1200"/>
              <a:pPr eaLnBrk="1" hangingPunct="1"/>
              <a:t>2</a:t>
            </a:fld>
            <a:endParaRPr lang="en-US" altLang="en-US" sz="1200" dirty="0"/>
          </a:p>
        </p:txBody>
      </p:sp>
    </p:spTree>
    <p:extLst>
      <p:ext uri="{BB962C8B-B14F-4D97-AF65-F5344CB8AC3E}">
        <p14:creationId xmlns:p14="http://schemas.microsoft.com/office/powerpoint/2010/main" val="131562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C. The principal function of the lungs is respiration (the exchange of oxygen and carbon dioxide).</a:t>
            </a:r>
            <a:endParaRPr lang="en-IN" dirty="0"/>
          </a:p>
          <a:p>
            <a:pPr>
              <a:defRPr/>
            </a:pPr>
            <a:r>
              <a:rPr lang="en-US" dirty="0"/>
              <a:t>D. Air travels through the trachea into the lungs, then on to the:</a:t>
            </a:r>
            <a:endParaRPr lang="en-IN" dirty="0"/>
          </a:p>
          <a:p>
            <a:pPr>
              <a:defRPr/>
            </a:pPr>
            <a:r>
              <a:rPr lang="en-US" dirty="0"/>
              <a:t>	1. Bronchi </a:t>
            </a:r>
          </a:p>
          <a:p>
            <a:pPr>
              <a:defRPr/>
            </a:pPr>
            <a:r>
              <a:rPr lang="en-US" dirty="0"/>
              <a:t>	2. Bronchioles </a:t>
            </a:r>
          </a:p>
          <a:p>
            <a:pPr>
              <a:defRPr/>
            </a:pPr>
            <a:r>
              <a:rPr lang="en-US" dirty="0"/>
              <a:t>	3. Alveoli</a:t>
            </a:r>
            <a:endParaRPr lang="en-IN" dirty="0"/>
          </a:p>
          <a:p>
            <a:pPr>
              <a:defRPr/>
            </a:pPr>
            <a:r>
              <a:rPr lang="en-US" dirty="0"/>
              <a:t>		</a:t>
            </a:r>
            <a:endParaRPr lang="en-IN" dirty="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F1E57BE-283D-A244-B7FB-514DD791A47C}" type="slidenum">
              <a:rPr lang="en-US" altLang="en-US" sz="1200"/>
              <a:pPr eaLnBrk="1" hangingPunct="1"/>
              <a:t>11</a:t>
            </a:fld>
            <a:endParaRPr lang="en-US" altLang="en-US" sz="1200" dirty="0"/>
          </a:p>
        </p:txBody>
      </p:sp>
    </p:spTree>
    <p:extLst>
      <p:ext uri="{BB962C8B-B14F-4D97-AF65-F5344CB8AC3E}">
        <p14:creationId xmlns:p14="http://schemas.microsoft.com/office/powerpoint/2010/main" val="677921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III. Physiology of Respiration</a:t>
            </a:r>
            <a:endParaRPr lang="en-IN" dirty="0"/>
          </a:p>
          <a:p>
            <a:pPr>
              <a:defRPr/>
            </a:pPr>
            <a:r>
              <a:rPr lang="en-US" dirty="0"/>
              <a:t>A. There are two processes that occur during respiration: inspiration and expiration</a:t>
            </a:r>
            <a:endParaRPr lang="en-IN" dirty="0"/>
          </a:p>
          <a:p>
            <a:pPr>
              <a:defRPr/>
            </a:pPr>
            <a:r>
              <a:rPr lang="en-IN" dirty="0"/>
              <a:t> 	</a:t>
            </a:r>
            <a:r>
              <a:rPr lang="en-US" dirty="0"/>
              <a:t>1. Oxygen is provided to the blood and carbon dioxide is removed from it.</a:t>
            </a:r>
            <a:endParaRPr lang="en-IN" dirty="0"/>
          </a:p>
          <a:p>
            <a:pPr>
              <a:defRPr/>
            </a:pPr>
            <a:r>
              <a:rPr lang="en-IN" dirty="0"/>
              <a:t> 	</a:t>
            </a:r>
            <a:r>
              <a:rPr lang="en-US" dirty="0"/>
              <a:t>2. In healthy lungs, this exchange of gases takes place rapidly at the level of the alveoli.</a:t>
            </a:r>
            <a:endParaRPr lang="en-IN" dirty="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AB01848-944E-F14D-94FB-23AB00FC49A3}"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42798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These figures show a close-up of the exchange of oxygen and carbon dioxide within the alveoli.</a:t>
            </a:r>
          </a:p>
          <a:p>
            <a:endParaRPr lang="en-US" altLang="en-US" dirty="0">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B71F96-95DA-7A4F-9CF3-4B1F1A5C98B3}" type="slidenum">
              <a:rPr lang="en-US" altLang="en-US" sz="1200"/>
              <a:pPr eaLnBrk="1" hangingPunct="1"/>
              <a:t>13</a:t>
            </a:fld>
            <a:endParaRPr lang="en-US" altLang="en-US" sz="1200" dirty="0"/>
          </a:p>
        </p:txBody>
      </p:sp>
    </p:spTree>
    <p:extLst>
      <p:ext uri="{BB962C8B-B14F-4D97-AF65-F5344CB8AC3E}">
        <p14:creationId xmlns:p14="http://schemas.microsoft.com/office/powerpoint/2010/main" val="2051669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B. The alveoli lie against the pulmonary capillary vessels.</a:t>
            </a:r>
            <a:endParaRPr lang="en-IN" dirty="0"/>
          </a:p>
          <a:p>
            <a:pPr>
              <a:defRPr/>
            </a:pPr>
            <a:r>
              <a:rPr lang="en-IN" dirty="0"/>
              <a:t> 	</a:t>
            </a:r>
            <a:r>
              <a:rPr lang="en-US" dirty="0"/>
              <a:t>1. Oxygen passes freely through tiny passages in the alveolar wall into these capillaries through the process of diffusion.</a:t>
            </a:r>
            <a:endParaRPr lang="en-IN" dirty="0"/>
          </a:p>
          <a:p>
            <a:pPr>
              <a:defRPr/>
            </a:pPr>
            <a:r>
              <a:rPr lang="en-IN" dirty="0"/>
              <a:t> 		</a:t>
            </a:r>
            <a:r>
              <a:rPr lang="en-US" dirty="0"/>
              <a:t>a. It is then carried to the heart, which pumps the oxygen throughout the body.</a:t>
            </a:r>
            <a:endParaRPr lang="en-IN" dirty="0"/>
          </a:p>
          <a:p>
            <a:pPr>
              <a:defRPr/>
            </a:pPr>
            <a:r>
              <a:rPr lang="en-IN" dirty="0"/>
              <a:t> 	</a:t>
            </a:r>
            <a:r>
              <a:rPr lang="en-US" dirty="0"/>
              <a:t>2. Carbon dioxide returns to the lungs and is exhaled out of the body.</a:t>
            </a:r>
            <a:endParaRPr lang="en-IN" dirty="0"/>
          </a:p>
          <a:p>
            <a:pPr>
              <a:defRPr/>
            </a:pPr>
            <a:r>
              <a:rPr lang="en-US" dirty="0"/>
              <a:t>C. The brainstem senses the level of carbon dioxide in the arterial blood.</a:t>
            </a:r>
            <a:endParaRPr lang="en-IN" dirty="0"/>
          </a:p>
          <a:p>
            <a:pPr>
              <a:defRPr/>
            </a:pPr>
            <a:r>
              <a:rPr lang="en-IN" dirty="0"/>
              <a:t> 	</a:t>
            </a:r>
            <a:r>
              <a:rPr lang="en-US" dirty="0"/>
              <a:t>1. If the level of carbon dioxide drops too low,</a:t>
            </a:r>
            <a:r>
              <a:rPr lang="en-IN" dirty="0"/>
              <a:t> </a:t>
            </a:r>
            <a:r>
              <a:rPr lang="en-US" dirty="0"/>
              <a:t>the person automatically breathes at a slower rate and less deeply.</a:t>
            </a:r>
            <a:endParaRPr lang="en-IN" dirty="0"/>
          </a:p>
          <a:p>
            <a:pPr>
              <a:defRPr/>
            </a:pPr>
            <a:r>
              <a:rPr lang="en-IN" dirty="0"/>
              <a:t> 	</a:t>
            </a:r>
            <a:r>
              <a:rPr lang="en-US" dirty="0"/>
              <a:t>2. If the level of carbon dioxide rises above normal</a:t>
            </a:r>
            <a:r>
              <a:rPr lang="en-IN" dirty="0"/>
              <a:t> </a:t>
            </a:r>
            <a:r>
              <a:rPr lang="en-US" dirty="0"/>
              <a:t>the person breathes more rapidly and more deeply.</a:t>
            </a:r>
            <a:endParaRPr lang="en-IN" dirty="0"/>
          </a:p>
          <a:p>
            <a:pPr>
              <a:defRPr/>
            </a:pPr>
            <a:r>
              <a:rPr lang="en-US" dirty="0"/>
              <a:t>		</a:t>
            </a:r>
            <a:endParaRPr lang="en-US" dirty="0">
              <a:ea typeface="+mn-ea"/>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F6A84BF-5EF8-1648-A96B-5CFC98AF2E73}" type="slidenum">
              <a:rPr lang="en-US" altLang="en-US" sz="1200"/>
              <a:pPr eaLnBrk="1" hangingPunct="1"/>
              <a:t>14</a:t>
            </a:fld>
            <a:endParaRPr lang="en-US" altLang="en-US" sz="1200" dirty="0"/>
          </a:p>
        </p:txBody>
      </p:sp>
    </p:spTree>
    <p:extLst>
      <p:ext uri="{BB962C8B-B14F-4D97-AF65-F5344CB8AC3E}">
        <p14:creationId xmlns:p14="http://schemas.microsoft.com/office/powerpoint/2010/main" val="269509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IV. Pathophysiology</a:t>
            </a:r>
            <a:endParaRPr lang="en-IN" dirty="0"/>
          </a:p>
          <a:p>
            <a:pPr>
              <a:defRPr/>
            </a:pPr>
            <a:r>
              <a:rPr lang="en-US" dirty="0"/>
              <a:t>A. The proper exchange of oxygen and carbon dioxide can be hindered by:</a:t>
            </a:r>
            <a:endParaRPr lang="en-IN" dirty="0"/>
          </a:p>
          <a:p>
            <a:pPr>
              <a:defRPr/>
            </a:pPr>
            <a:r>
              <a:rPr lang="en-IN" dirty="0"/>
              <a:t> 	</a:t>
            </a:r>
            <a:r>
              <a:rPr lang="en-US" dirty="0"/>
              <a:t>1. Abnormal or pathologic conditions in the anatomy of the airway</a:t>
            </a:r>
            <a:endParaRPr lang="en-IN" dirty="0"/>
          </a:p>
          <a:p>
            <a:pPr>
              <a:defRPr/>
            </a:pPr>
            <a:r>
              <a:rPr lang="en-IN" dirty="0"/>
              <a:t> 	</a:t>
            </a:r>
            <a:r>
              <a:rPr lang="en-US" dirty="0"/>
              <a:t>2. Disease processes</a:t>
            </a:r>
            <a:endParaRPr lang="en-IN" dirty="0"/>
          </a:p>
          <a:p>
            <a:pPr>
              <a:defRPr/>
            </a:pPr>
            <a:r>
              <a:rPr lang="en-IN" dirty="0"/>
              <a:t> 	</a:t>
            </a:r>
            <a:r>
              <a:rPr lang="en-US" dirty="0"/>
              <a:t>3. Traumatic conditions</a:t>
            </a:r>
            <a:endParaRPr lang="en-IN" dirty="0"/>
          </a:p>
          <a:p>
            <a:pPr>
              <a:defRPr/>
            </a:pPr>
            <a:r>
              <a:rPr lang="en-IN" dirty="0"/>
              <a:t> 	</a:t>
            </a:r>
            <a:r>
              <a:rPr lang="en-US" dirty="0"/>
              <a:t>4. Abnormalities in the pulmonary vessels</a:t>
            </a:r>
            <a:endParaRPr lang="en-IN"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97F3BA-F676-4A48-BF54-706B6BC6143A}" type="slidenum">
              <a:rPr lang="en-US" altLang="en-US" sz="1200"/>
              <a:pPr eaLnBrk="1" hangingPunct="1"/>
              <a:t>15</a:t>
            </a:fld>
            <a:endParaRPr lang="en-US" altLang="en-US" sz="1200" dirty="0"/>
          </a:p>
        </p:txBody>
      </p:sp>
    </p:spTree>
    <p:extLst>
      <p:ext uri="{BB962C8B-B14F-4D97-AF65-F5344CB8AC3E}">
        <p14:creationId xmlns:p14="http://schemas.microsoft.com/office/powerpoint/2010/main" val="604213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EMT must be able to:</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Recognize the signs and symptoms of inadequate breathing</a:t>
            </a:r>
            <a:r>
              <a:rPr lang="en-IN" altLang="en-US" dirty="0">
                <a:latin typeface="Times New Roman" charset="0"/>
                <a:ea typeface="MS PGothic" charset="-128"/>
              </a:rPr>
              <a:t> and </a:t>
            </a:r>
            <a:r>
              <a:rPr lang="en-US" altLang="en-US" dirty="0">
                <a:latin typeface="Times New Roman" charset="0"/>
                <a:ea typeface="MS PGothic" charset="-128"/>
              </a:rPr>
              <a:t>know what to do about it</a:t>
            </a:r>
            <a:endParaRPr lang="en-IN" altLang="en-US" dirty="0">
              <a:latin typeface="Times New Roman" charset="0"/>
              <a:ea typeface="MS PGothic" charset="-128"/>
            </a:endParaRPr>
          </a:p>
          <a:p>
            <a:r>
              <a:rPr lang="en-US" altLang="en-US" dirty="0">
                <a:latin typeface="Times New Roman" charset="0"/>
                <a:ea typeface="MS PGothic" charset="-128"/>
              </a:rPr>
              <a:t>C. Carbon dioxide retention and hypoxic drive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Patients will sometimes have an elevated level of carbon dioxide in their arterial blood.</a:t>
            </a:r>
          </a:p>
          <a:p>
            <a:r>
              <a:rPr lang="en-US" sz="1200" kern="1200" dirty="0">
                <a:solidFill>
                  <a:schemeClr val="tx1"/>
                </a:solidFill>
                <a:effectLst/>
                <a:latin typeface="Times New Roman" pitchFamily="18" charset="0"/>
                <a:ea typeface="MS PGothic" pitchFamily="34" charset="-128"/>
                <a:cs typeface="+mn-cs"/>
              </a:rPr>
              <a:t> 		a. If levels remain elevated for a period of years, the respiratory center in the brain may not function properly.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The brain gradually accommodates high levels of carbon dioxide and then uses a “backup system” to control breathing based on low levels of oxygen, known as hypoxic drive. </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Use caution when administering oxygen to these patients.</a:t>
            </a:r>
          </a:p>
          <a:p>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1DD010-5F6D-A049-B439-86FE0AFB015D}"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71895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V. Causes of Dyspnea</a:t>
            </a:r>
            <a:endParaRPr lang="en-IN" dirty="0"/>
          </a:p>
          <a:p>
            <a:pPr>
              <a:defRPr/>
            </a:pPr>
            <a:r>
              <a:rPr lang="en-US" dirty="0"/>
              <a:t>A. Dyspnea can be caused by many medical problems.</a:t>
            </a:r>
            <a:endParaRPr lang="en-IN" dirty="0"/>
          </a:p>
          <a:p>
            <a:pPr>
              <a:defRPr/>
            </a:pPr>
            <a:r>
              <a:rPr lang="en-IN" dirty="0"/>
              <a:t> 	</a:t>
            </a:r>
            <a:r>
              <a:rPr lang="en-US" dirty="0"/>
              <a:t>1. Altered mental status may be a sign that the brain is hypoxic.</a:t>
            </a:r>
            <a:endParaRPr lang="en-IN" dirty="0"/>
          </a:p>
          <a:p>
            <a:pPr>
              <a:defRPr/>
            </a:pPr>
            <a:r>
              <a:rPr lang="en-IN" dirty="0"/>
              <a:t> 	</a:t>
            </a:r>
            <a:r>
              <a:rPr lang="en-US" dirty="0"/>
              <a:t>2. Patients often have difficulty breathing and/or hypoxia with the following medical conditions:</a:t>
            </a:r>
            <a:endParaRPr lang="en-IN" dirty="0"/>
          </a:p>
          <a:p>
            <a:pPr>
              <a:defRPr/>
            </a:pPr>
            <a:r>
              <a:rPr lang="en-IN" dirty="0"/>
              <a:t> 		</a:t>
            </a:r>
            <a:r>
              <a:rPr lang="en-US" dirty="0"/>
              <a:t>a. Pulmonary edema</a:t>
            </a:r>
            <a:endParaRPr lang="en-IN" dirty="0"/>
          </a:p>
          <a:p>
            <a:pPr>
              <a:defRPr/>
            </a:pPr>
            <a:r>
              <a:rPr lang="en-IN" dirty="0"/>
              <a:t> 		</a:t>
            </a:r>
            <a:r>
              <a:rPr lang="en-US" dirty="0" err="1"/>
              <a:t>b.</a:t>
            </a:r>
            <a:r>
              <a:rPr lang="en-US" dirty="0"/>
              <a:t> Hay fever</a:t>
            </a:r>
            <a:endParaRPr lang="en-IN" dirty="0"/>
          </a:p>
          <a:p>
            <a:pPr>
              <a:defRPr/>
            </a:pPr>
            <a:r>
              <a:rPr lang="en-IN" dirty="0"/>
              <a:t> 		</a:t>
            </a:r>
            <a:r>
              <a:rPr lang="en-US" dirty="0" err="1"/>
              <a:t>c.</a:t>
            </a:r>
            <a:r>
              <a:rPr lang="en-US" dirty="0"/>
              <a:t> Pleural effusion</a:t>
            </a:r>
            <a:endParaRPr lang="en-IN" dirty="0"/>
          </a:p>
          <a:p>
            <a:pPr>
              <a:defRPr/>
            </a:pPr>
            <a:r>
              <a:rPr lang="en-IN" dirty="0"/>
              <a:t> 		</a:t>
            </a:r>
            <a:r>
              <a:rPr lang="en-US" dirty="0" err="1"/>
              <a:t>d.</a:t>
            </a:r>
            <a:r>
              <a:rPr lang="en-US" dirty="0"/>
              <a:t> Obstruction of the airway</a:t>
            </a:r>
            <a:endParaRPr lang="en-IN" dirty="0"/>
          </a:p>
          <a:p>
            <a:pPr>
              <a:defRPr/>
            </a:pPr>
            <a:r>
              <a:rPr lang="en-IN" dirty="0"/>
              <a:t> 		</a:t>
            </a:r>
            <a:r>
              <a:rPr lang="en-US" dirty="0"/>
              <a:t>e. Hyperventilation syndrome</a:t>
            </a:r>
            <a:endParaRPr lang="en-IN" dirty="0"/>
          </a:p>
          <a:p>
            <a:pPr>
              <a:defRPr/>
            </a:pPr>
            <a:r>
              <a:rPr lang="en-IN" dirty="0"/>
              <a:t> 		</a:t>
            </a:r>
            <a:r>
              <a:rPr lang="en-US" dirty="0"/>
              <a:t>f. Environmental/industrial exposure</a:t>
            </a:r>
            <a:endParaRPr lang="en-IN" dirty="0"/>
          </a:p>
          <a:p>
            <a:pPr>
              <a:defRPr/>
            </a:pPr>
            <a:r>
              <a:rPr lang="en-IN" dirty="0"/>
              <a:t> 		</a:t>
            </a:r>
            <a:r>
              <a:rPr lang="en-US" dirty="0"/>
              <a:t>g. Carbon monoxide poisoning</a:t>
            </a:r>
            <a:endParaRPr lang="en-IN" dirty="0"/>
          </a:p>
          <a:p>
            <a:pPr>
              <a:defRPr/>
            </a:pPr>
            <a:r>
              <a:rPr lang="en-IN" dirty="0"/>
              <a:t> 		</a:t>
            </a:r>
            <a:r>
              <a:rPr lang="en-US" dirty="0" err="1"/>
              <a:t>h.</a:t>
            </a:r>
            <a:r>
              <a:rPr lang="en-US" dirty="0"/>
              <a:t> Drug overdose</a:t>
            </a:r>
            <a:endParaRPr lang="en-US" dirty="0">
              <a:latin typeface="Times New Roman"/>
              <a:ea typeface="Times New Roman"/>
            </a:endParaRPr>
          </a:p>
          <a:p>
            <a:pPr>
              <a:defRPr/>
            </a:pPr>
            <a:endParaRPr lang="en-US" dirty="0">
              <a:ea typeface="+mn-ea"/>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41F794-037D-B148-B035-59769ACA1A4F}" type="slidenum">
              <a:rPr lang="en-US" altLang="en-US" sz="1200"/>
              <a:pPr eaLnBrk="1" hangingPunct="1"/>
              <a:t>17</a:t>
            </a:fld>
            <a:endParaRPr lang="en-US" altLang="en-US" sz="1200" dirty="0"/>
          </a:p>
        </p:txBody>
      </p:sp>
    </p:spTree>
    <p:extLst>
      <p:ext uri="{BB962C8B-B14F-4D97-AF65-F5344CB8AC3E}">
        <p14:creationId xmlns:p14="http://schemas.microsoft.com/office/powerpoint/2010/main" val="39783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B. Be aware that one or more of the following situations may exist in the dyspneic patient:</a:t>
            </a:r>
            <a:endParaRPr lang="en-IN" dirty="0"/>
          </a:p>
          <a:p>
            <a:pPr>
              <a:defRPr/>
            </a:pPr>
            <a:r>
              <a:rPr lang="en-IN" dirty="0"/>
              <a:t> 	</a:t>
            </a:r>
            <a:r>
              <a:rPr lang="en-US" dirty="0"/>
              <a:t>1. Gas exchange between the alveoli and pulmonary circulation is obstructed by fluid in the lung, infection, or collapsed alveoli.</a:t>
            </a:r>
            <a:endParaRPr lang="en-IN" dirty="0"/>
          </a:p>
          <a:p>
            <a:pPr>
              <a:defRPr/>
            </a:pPr>
            <a:r>
              <a:rPr lang="en-IN" dirty="0"/>
              <a:t> 	</a:t>
            </a:r>
            <a:r>
              <a:rPr lang="en-US" dirty="0"/>
              <a:t>2. The alveoli are damaged and cannot transport gases properly across their own walls.</a:t>
            </a:r>
            <a:endParaRPr lang="en-IN" dirty="0"/>
          </a:p>
          <a:p>
            <a:pPr>
              <a:defRPr/>
            </a:pPr>
            <a:r>
              <a:rPr lang="en-IN" dirty="0"/>
              <a:t> 	</a:t>
            </a:r>
            <a:r>
              <a:rPr lang="en-US" dirty="0"/>
              <a:t>3. The air passages are obstructed by muscle spasm, mucus, or weakened, floppy airway walls.</a:t>
            </a:r>
            <a:endParaRPr lang="en-IN" dirty="0"/>
          </a:p>
          <a:p>
            <a:pPr>
              <a:defRPr/>
            </a:pPr>
            <a:r>
              <a:rPr lang="en-IN" dirty="0"/>
              <a:t> 	</a:t>
            </a:r>
            <a:r>
              <a:rPr lang="en-US" dirty="0"/>
              <a:t>4. Blood flow to the lungs is obstructed by blood clots.</a:t>
            </a:r>
            <a:endParaRPr lang="en-IN" dirty="0"/>
          </a:p>
          <a:p>
            <a:pPr>
              <a:defRPr/>
            </a:pPr>
            <a:r>
              <a:rPr lang="en-IN" dirty="0"/>
              <a:t> 	</a:t>
            </a:r>
            <a:r>
              <a:rPr lang="en-US" dirty="0"/>
              <a:t>5. The pleural space is filled with air or excess fluid, so the lungs cannot properly expand.</a:t>
            </a:r>
            <a:endParaRPr lang="en-IN" dirty="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CE4DAB-893B-F047-A274-61D56F45DF3B}"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341277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table shows signs and symptoms of inadequate breathing.</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30FE3F-B04C-B941-998E-E348D8E32CA6}" type="slidenum">
              <a:rPr lang="en-US" altLang="en-US" sz="1200"/>
              <a:pPr eaLnBrk="1" hangingPunct="1"/>
              <a:t>19</a:t>
            </a:fld>
            <a:endParaRPr lang="en-US" altLang="en-US" sz="1200" dirty="0"/>
          </a:p>
        </p:txBody>
      </p:sp>
    </p:spTree>
    <p:extLst>
      <p:ext uri="{BB962C8B-B14F-4D97-AF65-F5344CB8AC3E}">
        <p14:creationId xmlns:p14="http://schemas.microsoft.com/office/powerpoint/2010/main" val="720847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r>
              <a:rPr lang="en-US" sz="1200" b="0" kern="1200" dirty="0">
                <a:solidFill>
                  <a:schemeClr val="tx1"/>
                </a:solidFill>
                <a:effectLst/>
                <a:latin typeface="Times New Roman" pitchFamily="18" charset="0"/>
                <a:ea typeface="MS PGothic" pitchFamily="34" charset="-128"/>
                <a:cs typeface="+mn-cs"/>
              </a:rPr>
              <a:t>C. Dyspnea is a common complaint in patients with cardiopulmonary diseases.</a:t>
            </a:r>
          </a:p>
          <a:p>
            <a:r>
              <a:rPr lang="en-US" sz="1200" b="0" kern="1200" dirty="0">
                <a:solidFill>
                  <a:schemeClr val="tx1"/>
                </a:solidFill>
                <a:effectLst/>
                <a:latin typeface="Times New Roman" pitchFamily="18" charset="0"/>
                <a:ea typeface="MS PGothic" pitchFamily="34" charset="-128"/>
                <a:cs typeface="+mn-cs"/>
              </a:rPr>
              <a:t> 	1. Congestive heart failure causes the heart to pump inefficiently and deprives the body of oxygen.</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2. Severe pain can cause a patient to experience rapid, shallow breathing without the presence of a primary pulmonary dysfunction.</a:t>
            </a:r>
            <a:endParaRPr lang="en-US" sz="1200" b="1" kern="1200" dirty="0">
              <a:solidFill>
                <a:schemeClr val="tx1"/>
              </a:solidFill>
              <a:effectLst/>
              <a:latin typeface="Times New Roman" pitchFamily="18" charset="0"/>
              <a:ea typeface="MS PGothic" pitchFamily="34" charset="-128"/>
              <a:cs typeface="+mn-cs"/>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DF511F-D5AC-1C4F-8885-BA99397D5310}"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33599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dirty="0">
              <a:latin typeface="Times New Roman" charset="0"/>
              <a:ea typeface="MS PGothic" charset="-128"/>
            </a:endParaRPr>
          </a:p>
          <a:p>
            <a:r>
              <a:rPr lang="en-US" altLang="en-US" dirty="0">
                <a:latin typeface="Times New Roman" charset="0"/>
                <a:ea typeface="MS PGothic" charset="-128"/>
              </a:rPr>
              <a:t>Respiratory</a:t>
            </a:r>
          </a:p>
          <a:p>
            <a:r>
              <a:rPr lang="en-US" altLang="en-US" dirty="0">
                <a:latin typeface="Times New Roman" charset="0"/>
                <a:ea typeface="MS PGothic" charset="-128"/>
              </a:rPr>
              <a:t>Anatomy, signs, symptoms, and management of respiratory emergencies, including those that affect the</a:t>
            </a:r>
          </a:p>
          <a:p>
            <a:r>
              <a:rPr lang="en-US" altLang="en-US" dirty="0">
                <a:latin typeface="Times New Roman" charset="0"/>
                <a:ea typeface="MS PGothic" charset="-128"/>
              </a:rPr>
              <a:t>• Upper airway </a:t>
            </a:r>
          </a:p>
          <a:p>
            <a:r>
              <a:rPr lang="en-US" altLang="en-US" dirty="0">
                <a:latin typeface="Times New Roman" charset="0"/>
                <a:ea typeface="MS PGothic" charset="-128"/>
              </a:rPr>
              <a:t>• Lower airway </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B1BA0C-06E5-8347-BDB5-5327BF1289F3}" type="slidenum">
              <a:rPr lang="en-US" altLang="en-US" sz="1200"/>
              <a:pPr eaLnBrk="1" hangingPunct="1"/>
              <a:t>3</a:t>
            </a:fld>
            <a:endParaRPr lang="en-US" altLang="en-US" sz="1200" dirty="0"/>
          </a:p>
        </p:txBody>
      </p:sp>
    </p:spTree>
    <p:extLst>
      <p:ext uri="{BB962C8B-B14F-4D97-AF65-F5344CB8AC3E}">
        <p14:creationId xmlns:p14="http://schemas.microsoft.com/office/powerpoint/2010/main" val="1183660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D. Upper or lower airway infection</a:t>
            </a:r>
            <a:endParaRPr lang="en-IN" dirty="0"/>
          </a:p>
          <a:p>
            <a:pPr>
              <a:defRPr/>
            </a:pPr>
            <a:r>
              <a:rPr lang="en-IN" dirty="0"/>
              <a:t> 	</a:t>
            </a:r>
            <a:r>
              <a:rPr lang="en-US" dirty="0"/>
              <a:t>1. Infectious diseases causing dyspnea may affect all parts of the airway.</a:t>
            </a:r>
            <a:endParaRPr lang="en-IN" dirty="0"/>
          </a:p>
          <a:p>
            <a:pPr>
              <a:defRPr/>
            </a:pPr>
            <a:r>
              <a:rPr lang="en-IN" dirty="0"/>
              <a:t> 		</a:t>
            </a:r>
            <a:r>
              <a:rPr lang="en-US" dirty="0"/>
              <a:t>a. Oxygenation is a problem of inadequate oxygen delivery to the tissues.</a:t>
            </a:r>
            <a:endParaRPr lang="en-IN" dirty="0"/>
          </a:p>
          <a:p>
            <a:pPr>
              <a:defRPr/>
            </a:pPr>
            <a:r>
              <a:rPr lang="en-IN" dirty="0"/>
              <a:t> 	</a:t>
            </a:r>
            <a:r>
              <a:rPr lang="en-US" dirty="0"/>
              <a:t>2. The problem causing dyspnea is always some form of obstruction:</a:t>
            </a:r>
            <a:endParaRPr lang="en-IN" dirty="0"/>
          </a:p>
          <a:p>
            <a:pPr>
              <a:defRPr/>
            </a:pPr>
            <a:r>
              <a:rPr lang="en-IN" dirty="0"/>
              <a:t> 		</a:t>
            </a:r>
            <a:r>
              <a:rPr lang="en-US" dirty="0"/>
              <a:t>a. Mucus and secretions obstructing airflow in major passages (cold, diphtheria)</a:t>
            </a:r>
            <a:endParaRPr lang="en-IN" dirty="0"/>
          </a:p>
          <a:p>
            <a:pPr>
              <a:defRPr/>
            </a:pPr>
            <a:r>
              <a:rPr lang="en-IN" dirty="0"/>
              <a:t> 		</a:t>
            </a:r>
            <a:r>
              <a:rPr lang="en-US" dirty="0" err="1"/>
              <a:t>b.</a:t>
            </a:r>
            <a:r>
              <a:rPr lang="en-US" dirty="0"/>
              <a:t> Swelling of soft tissues in upper airways (epiglottitis, croup)</a:t>
            </a:r>
            <a:endParaRPr lang="en-IN" dirty="0"/>
          </a:p>
          <a:p>
            <a:pPr>
              <a:defRPr/>
            </a:pPr>
            <a:r>
              <a:rPr lang="en-IN" dirty="0"/>
              <a:t> 		</a:t>
            </a:r>
            <a:r>
              <a:rPr lang="en-US" dirty="0" err="1"/>
              <a:t>c.</a:t>
            </a:r>
            <a:r>
              <a:rPr lang="en-US" dirty="0"/>
              <a:t> Impaired exchange of gases in the alveoli (pneumonia)</a:t>
            </a:r>
            <a:endParaRPr lang="en-IN" dirty="0"/>
          </a:p>
          <a:p>
            <a:pPr>
              <a:defRPr/>
            </a:pPr>
            <a:r>
              <a:rPr lang="en-IN" dirty="0"/>
              <a:t> 	</a:t>
            </a:r>
            <a:r>
              <a:rPr lang="en-US" dirty="0"/>
              <a:t>3. Be diligent about the use of appropriate PPE when in contact with patients who have infectious diseases. </a:t>
            </a:r>
            <a:endParaRPr lang="en-IN" dirty="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B7CB1E-B74E-E945-83BB-6DCFB122D8D3}" type="slidenum">
              <a:rPr lang="en-US" altLang="en-US" sz="1200"/>
              <a:pPr eaLnBrk="1" hangingPunct="1"/>
              <a:t>21</a:t>
            </a:fld>
            <a:endParaRPr lang="en-US" altLang="en-US" sz="1200" dirty="0"/>
          </a:p>
        </p:txBody>
      </p:sp>
    </p:spTree>
    <p:extLst>
      <p:ext uri="{BB962C8B-B14F-4D97-AF65-F5344CB8AC3E}">
        <p14:creationId xmlns:p14="http://schemas.microsoft.com/office/powerpoint/2010/main" val="2056148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4. Croup</a:t>
            </a:r>
            <a:endParaRPr lang="en-IN" dirty="0"/>
          </a:p>
          <a:p>
            <a:pPr>
              <a:defRPr/>
            </a:pPr>
            <a:r>
              <a:rPr lang="en-IN" dirty="0"/>
              <a:t> 	</a:t>
            </a:r>
            <a:r>
              <a:rPr lang="en-US" dirty="0"/>
              <a:t>a. Inflammation and swelling of the pharynx, larynx, and trachea</a:t>
            </a:r>
            <a:endParaRPr lang="en-IN" dirty="0"/>
          </a:p>
          <a:p>
            <a:pPr>
              <a:defRPr/>
            </a:pPr>
            <a:r>
              <a:rPr lang="en-IN" dirty="0"/>
              <a:t>	</a:t>
            </a:r>
            <a:r>
              <a:rPr lang="en-US" dirty="0" err="1"/>
              <a:t>b.</a:t>
            </a:r>
            <a:r>
              <a:rPr lang="en-US" dirty="0"/>
              <a:t> Typically seen in children between 6 months and 3 years of age</a:t>
            </a:r>
            <a:endParaRPr lang="en-IN" dirty="0"/>
          </a:p>
          <a:p>
            <a:pPr>
              <a:defRPr/>
            </a:pPr>
            <a:r>
              <a:rPr lang="en-IN" dirty="0"/>
              <a:t> 	</a:t>
            </a:r>
            <a:r>
              <a:rPr lang="en-US" dirty="0" err="1"/>
              <a:t>c.</a:t>
            </a:r>
            <a:r>
              <a:rPr lang="en-US" dirty="0"/>
              <a:t> Hallmark signs of croup are stridor and a seal-bark cough.</a:t>
            </a:r>
            <a:endParaRPr lang="en-IN" dirty="0"/>
          </a:p>
          <a:p>
            <a:pPr>
              <a:defRPr/>
            </a:pPr>
            <a:r>
              <a:rPr lang="en-IN" dirty="0"/>
              <a:t> 	</a:t>
            </a:r>
            <a:r>
              <a:rPr lang="en-US" dirty="0" err="1"/>
              <a:t>d.</a:t>
            </a:r>
            <a:r>
              <a:rPr lang="en-US" dirty="0"/>
              <a:t> Croup often responds well to the administration of humidified oxygen.</a:t>
            </a:r>
            <a:endParaRPr lang="en-IN" dirty="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7E7D75-F17A-C24C-B29B-5BDC3B5302E5}" type="slidenum">
              <a:rPr lang="en-US" altLang="en-US" sz="1200"/>
              <a:pPr eaLnBrk="1" hangingPunct="1"/>
              <a:t>22</a:t>
            </a:fld>
            <a:endParaRPr lang="en-US" altLang="en-US" sz="1200" dirty="0"/>
          </a:p>
        </p:txBody>
      </p:sp>
    </p:spTree>
    <p:extLst>
      <p:ext uri="{BB962C8B-B14F-4D97-AF65-F5344CB8AC3E}">
        <p14:creationId xmlns:p14="http://schemas.microsoft.com/office/powerpoint/2010/main" val="385042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5. Epiglottitis</a:t>
            </a:r>
            <a:endParaRPr lang="en-IN" dirty="0"/>
          </a:p>
          <a:p>
            <a:pPr>
              <a:defRPr/>
            </a:pPr>
            <a:r>
              <a:rPr lang="en-IN" dirty="0"/>
              <a:t> 	</a:t>
            </a:r>
            <a:r>
              <a:rPr lang="en-US" dirty="0"/>
              <a:t>a. Inflammation of the epiglottis, usually as the result of a bacterial infection</a:t>
            </a:r>
            <a:endParaRPr lang="en-IN" dirty="0"/>
          </a:p>
          <a:p>
            <a:pPr>
              <a:defRPr/>
            </a:pPr>
            <a:r>
              <a:rPr lang="en-IN" dirty="0"/>
              <a:t> 	</a:t>
            </a:r>
            <a:r>
              <a:rPr lang="en-US" dirty="0" err="1"/>
              <a:t>b.</a:t>
            </a:r>
            <a:r>
              <a:rPr lang="en-US" dirty="0"/>
              <a:t> More predominant in children but can also occur in adults</a:t>
            </a:r>
            <a:endParaRPr lang="en-IN" dirty="0"/>
          </a:p>
          <a:p>
            <a:r>
              <a:rPr lang="en-IN"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Children are often found in the tripod position and drooling.</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Treat them gently and try not to make them cry.</a:t>
            </a:r>
          </a:p>
          <a:p>
            <a:r>
              <a:rPr lang="en-US" sz="1200" kern="1200" dirty="0">
                <a:solidFill>
                  <a:schemeClr val="tx1"/>
                </a:solidFill>
                <a:effectLst/>
                <a:latin typeface="Times New Roman" pitchFamily="18" charset="0"/>
                <a:ea typeface="MS PGothic" pitchFamily="34" charset="-128"/>
                <a:cs typeface="+mn-cs"/>
              </a:rPr>
              <a:t> 	e. Position comfortably, provide high-flow oxygen, and do not put anything in their mouths.</a:t>
            </a:r>
          </a:p>
          <a:p>
            <a:pPr>
              <a:defRPr/>
            </a:pPr>
            <a:endParaRPr lang="en-IN"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714A11-4D35-4E48-8B12-EE0B4ACE6F99}"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040447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6. Respiratory syncytial virus</a:t>
            </a:r>
            <a:endParaRPr lang="en-IN" dirty="0"/>
          </a:p>
          <a:p>
            <a:pPr>
              <a:defRPr/>
            </a:pPr>
            <a:r>
              <a:rPr lang="en-IN" dirty="0"/>
              <a:t> 	</a:t>
            </a:r>
            <a:r>
              <a:rPr lang="en-US" dirty="0"/>
              <a:t>a. A common cause of illness in young children.</a:t>
            </a:r>
            <a:endParaRPr lang="en-IN" dirty="0"/>
          </a:p>
          <a:p>
            <a:r>
              <a:rPr lang="en-IN"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Causes an infection in the lungs and breathing passages and leads to bronchiolitis and pneumonia. </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Highly contagious.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Assess for signs of dehydration and treat airway and breathing problems as appropriate. </a:t>
            </a:r>
          </a:p>
          <a:p>
            <a:pPr>
              <a:defRPr/>
            </a:pPr>
            <a:endParaRPr lang="en-IN" dirty="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8B8F91-0A20-AF46-ABAB-0E20C3D056EE}"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984740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7. Bronchiolitis</a:t>
            </a:r>
            <a:endParaRPr lang="en-IN" dirty="0"/>
          </a:p>
          <a:p>
            <a:pPr>
              <a:defRPr/>
            </a:pPr>
            <a:r>
              <a:rPr lang="en-IN" dirty="0"/>
              <a:t> 	</a:t>
            </a:r>
            <a:r>
              <a:rPr lang="en-US" dirty="0"/>
              <a:t>a. Viral illness that occurs dues to RSV and usually affects newborns and toddlers</a:t>
            </a:r>
            <a:endParaRPr lang="en-IN" dirty="0"/>
          </a:p>
          <a:p>
            <a:pPr>
              <a:defRPr/>
            </a:pPr>
            <a:r>
              <a:rPr lang="en-IN" dirty="0"/>
              <a:t> 	</a:t>
            </a:r>
            <a:r>
              <a:rPr lang="en-US" dirty="0" err="1"/>
              <a:t>b.</a:t>
            </a:r>
            <a:r>
              <a:rPr lang="en-US" dirty="0"/>
              <a:t> Bronchioles become inflamed, swell, and fill with mucus.</a:t>
            </a:r>
            <a:endParaRPr lang="en-IN" dirty="0"/>
          </a:p>
          <a:p>
            <a:pPr>
              <a:defRPr/>
            </a:pPr>
            <a:r>
              <a:rPr lang="en-IN" dirty="0"/>
              <a:t> 	</a:t>
            </a:r>
            <a:r>
              <a:rPr lang="en-US" dirty="0" err="1"/>
              <a:t>c.</a:t>
            </a:r>
            <a:r>
              <a:rPr lang="en-US" dirty="0"/>
              <a:t> Provide oxygen therapy and frequently reassess for signs of respiratory distress.</a:t>
            </a:r>
            <a:endParaRPr lang="en-IN"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E24656E-360A-BA4A-8845-9131916EABF9}" type="slidenum">
              <a:rPr lang="en-US" altLang="en-US" sz="1200"/>
              <a:pPr eaLnBrk="1" hangingPunct="1"/>
              <a:t>25</a:t>
            </a:fld>
            <a:endParaRPr lang="en-US" altLang="en-US" sz="1200" dirty="0"/>
          </a:p>
        </p:txBody>
      </p:sp>
    </p:spTree>
    <p:extLst>
      <p:ext uri="{BB962C8B-B14F-4D97-AF65-F5344CB8AC3E}">
        <p14:creationId xmlns:p14="http://schemas.microsoft.com/office/powerpoint/2010/main" val="674061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8. Pneumonia</a:t>
            </a:r>
            <a:endParaRPr lang="en-IN" dirty="0"/>
          </a:p>
          <a:p>
            <a:pPr>
              <a:defRPr/>
            </a:pPr>
            <a:r>
              <a:rPr lang="en-IN" dirty="0"/>
              <a:t> 	</a:t>
            </a:r>
            <a:r>
              <a:rPr lang="en-US" dirty="0"/>
              <a:t>a. General term that refers to an infection of the lungs</a:t>
            </a:r>
            <a:endParaRPr lang="en-IN" dirty="0"/>
          </a:p>
          <a:p>
            <a:pPr>
              <a:defRPr/>
            </a:pPr>
            <a:r>
              <a:rPr lang="en-IN" dirty="0"/>
              <a:t> 	</a:t>
            </a:r>
            <a:r>
              <a:rPr lang="en-US" dirty="0" err="1"/>
              <a:t>b.</a:t>
            </a:r>
            <a:r>
              <a:rPr lang="en-US" dirty="0"/>
              <a:t> Often a secondary infection that begins after an upper respiratory tract infection</a:t>
            </a:r>
            <a:endParaRPr lang="en-IN" dirty="0"/>
          </a:p>
          <a:p>
            <a:pPr>
              <a:defRPr/>
            </a:pPr>
            <a:r>
              <a:rPr lang="en-IN" dirty="0"/>
              <a:t> 	</a:t>
            </a:r>
            <a:r>
              <a:rPr lang="en-US" dirty="0" err="1"/>
              <a:t>c.</a:t>
            </a:r>
            <a:r>
              <a:rPr lang="en-US" dirty="0"/>
              <a:t> Bacterial pneumonia will come on quickly and result in high fevers.</a:t>
            </a:r>
            <a:endParaRPr lang="en-IN" dirty="0"/>
          </a:p>
          <a:p>
            <a:pPr>
              <a:defRPr/>
            </a:pPr>
            <a:r>
              <a:rPr lang="en-IN" dirty="0"/>
              <a:t> 	</a:t>
            </a:r>
            <a:r>
              <a:rPr lang="en-US" dirty="0" err="1"/>
              <a:t>d.</a:t>
            </a:r>
            <a:r>
              <a:rPr lang="en-US" dirty="0"/>
              <a:t> Viral pneumonia presents more gradually and is less severe.</a:t>
            </a:r>
            <a:endParaRPr lang="en-IN" dirty="0"/>
          </a:p>
          <a:p>
            <a:pPr>
              <a:defRPr/>
            </a:pPr>
            <a:r>
              <a:rPr lang="en-IN" dirty="0"/>
              <a:t> 	</a:t>
            </a:r>
            <a:r>
              <a:rPr lang="en-US" dirty="0"/>
              <a:t>e. Pneumonia especially affects people who are chronically and terminally ill.</a:t>
            </a:r>
            <a:endParaRPr lang="en-IN" dirty="0"/>
          </a:p>
          <a:p>
            <a:pPr>
              <a:defRPr/>
            </a:pPr>
            <a:r>
              <a:rPr lang="en-IN" dirty="0"/>
              <a:t> 	</a:t>
            </a:r>
            <a:r>
              <a:rPr lang="en-US" dirty="0"/>
              <a:t>f. Assess temperature to determine presence of fever.</a:t>
            </a:r>
            <a:endParaRPr lang="en-IN" dirty="0"/>
          </a:p>
          <a:p>
            <a:pPr>
              <a:defRPr/>
            </a:pPr>
            <a:r>
              <a:rPr lang="en-IN" dirty="0"/>
              <a:t> 	</a:t>
            </a:r>
            <a:r>
              <a:rPr lang="en-US" dirty="0"/>
              <a:t>g. Provide airway support and supplemental oxygen.</a:t>
            </a:r>
            <a:endParaRPr lang="en-US" dirty="0">
              <a:solidFill>
                <a:srgbClr val="000000"/>
              </a:solidFill>
              <a:latin typeface="Times New Roman"/>
              <a:ea typeface="Times New Roman"/>
              <a:cs typeface="Berkeley-Book"/>
            </a:endParaRPr>
          </a:p>
          <a:p>
            <a:pPr>
              <a:defRPr/>
            </a:pPr>
            <a:endParaRPr lang="en-US" dirty="0">
              <a:ea typeface="+mn-ea"/>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F9DB3D-EFCE-3F44-91D1-E4B1CB65A179}" type="slidenum">
              <a:rPr lang="en-US" altLang="en-US" sz="1200"/>
              <a:pPr eaLnBrk="1" hangingPunct="1"/>
              <a:t>26</a:t>
            </a:fld>
            <a:endParaRPr lang="en-US" altLang="en-US" sz="1200" dirty="0"/>
          </a:p>
        </p:txBody>
      </p:sp>
    </p:spTree>
    <p:extLst>
      <p:ext uri="{BB962C8B-B14F-4D97-AF65-F5344CB8AC3E}">
        <p14:creationId xmlns:p14="http://schemas.microsoft.com/office/powerpoint/2010/main" val="968686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Pertussis (whooping cough)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An airborne bacterial infection that mostly affects children younger than 6 years</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Patients will be feverish and exhibit a “whoop” sound on inspiration after a coughing attack.</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Highly contagious and is passed through droplet infection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Watch for signs of dehydration.</a:t>
            </a:r>
          </a:p>
          <a:p>
            <a:r>
              <a:rPr lang="en-US" sz="1200" kern="1200" dirty="0">
                <a:solidFill>
                  <a:schemeClr val="tx1"/>
                </a:solidFill>
                <a:effectLst/>
                <a:latin typeface="Times New Roman" pitchFamily="18" charset="0"/>
                <a:ea typeface="MS PGothic" pitchFamily="34" charset="-128"/>
                <a:cs typeface="+mn-cs"/>
              </a:rPr>
              <a:t> 	e. Suction may be necessary.</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D49DA1-42BA-7046-89E0-DD8F38510CCF}" type="slidenum">
              <a:rPr lang="en-US" altLang="en-US" sz="1200"/>
              <a:pPr eaLnBrk="1" hangingPunct="1"/>
              <a:t>27</a:t>
            </a:fld>
            <a:endParaRPr lang="en-US" altLang="en-US" sz="1200" dirty="0"/>
          </a:p>
        </p:txBody>
      </p:sp>
    </p:spTree>
    <p:extLst>
      <p:ext uri="{BB962C8B-B14F-4D97-AF65-F5344CB8AC3E}">
        <p14:creationId xmlns:p14="http://schemas.microsoft.com/office/powerpoint/2010/main" val="641855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10. Influenza Type A</a:t>
            </a:r>
            <a:endParaRPr lang="en-IN" dirty="0"/>
          </a:p>
          <a:p>
            <a:pPr>
              <a:defRPr/>
            </a:pPr>
            <a:r>
              <a:rPr lang="en-IN" dirty="0"/>
              <a:t> 	</a:t>
            </a:r>
            <a:r>
              <a:rPr lang="en-US" dirty="0"/>
              <a:t>a. An animal respiratory disease that has mutated to infect humans</a:t>
            </a:r>
            <a:endParaRPr lang="en-IN" dirty="0"/>
          </a:p>
          <a:p>
            <a:r>
              <a:rPr lang="en-IN"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Transmitted via direct contact with basal secretions and aerosolized droplets from coughing. </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Symptoms include fever, cough, sore throat, muscle aches, headache, and fatigue. </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May lead to pneumonia or dehydration</a:t>
            </a:r>
          </a:p>
          <a:p>
            <a:pPr>
              <a:defRPr/>
            </a:pPr>
            <a:endParaRPr lang="en-IN"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8B9B0C-1129-8746-8757-04FB70FF82F5}" type="slidenum">
              <a:rPr lang="en-US" altLang="en-US" sz="1200"/>
              <a:pPr eaLnBrk="1" hangingPunct="1"/>
              <a:t>28</a:t>
            </a:fld>
            <a:endParaRPr lang="en-US" altLang="en-US" sz="1200" dirty="0"/>
          </a:p>
        </p:txBody>
      </p:sp>
    </p:spTree>
    <p:extLst>
      <p:ext uri="{BB962C8B-B14F-4D97-AF65-F5344CB8AC3E}">
        <p14:creationId xmlns:p14="http://schemas.microsoft.com/office/powerpoint/2010/main" val="859517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r>
              <a:rPr lang="en-US" sz="1200" kern="1200" dirty="0">
                <a:solidFill>
                  <a:schemeClr val="tx1"/>
                </a:solidFill>
                <a:effectLst/>
                <a:latin typeface="Times New Roman" pitchFamily="18" charset="0"/>
                <a:ea typeface="MS PGothic" pitchFamily="34" charset="-128"/>
                <a:cs typeface="+mn-cs"/>
              </a:rPr>
              <a:t>11. COVID-19 (SARS-CoV-2)</a:t>
            </a:r>
          </a:p>
          <a:p>
            <a:r>
              <a:rPr lang="en-US" sz="1200" kern="1200" dirty="0">
                <a:solidFill>
                  <a:schemeClr val="tx1"/>
                </a:solidFill>
                <a:effectLst/>
                <a:latin typeface="Times New Roman" pitchFamily="18" charset="0"/>
                <a:ea typeface="MS PGothic" pitchFamily="34" charset="-128"/>
                <a:cs typeface="+mn-cs"/>
              </a:rPr>
              <a:t> 	a. A coronavirus similar to the one that causes the common cold</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Preferentially affects the elderly, patients living in close quarters with one another, and those with weakened immune systems.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Young and healthy individuals can also be infected.</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Transmitted by aerosol droplets, through airborne particles generated by sneezing or coughing and by direct contact</a:t>
            </a:r>
          </a:p>
          <a:p>
            <a:r>
              <a:rPr lang="en-US" sz="1200" kern="1200" dirty="0">
                <a:solidFill>
                  <a:schemeClr val="tx1"/>
                </a:solidFill>
                <a:effectLst/>
                <a:latin typeface="Times New Roman" pitchFamily="18" charset="0"/>
                <a:ea typeface="MS PGothic" pitchFamily="34" charset="-128"/>
                <a:cs typeface="+mn-cs"/>
              </a:rPr>
              <a:t> 	e. Symptoms include high fever, cough, inspirational chest pain, vomiting and diarrhea, and anosmia (inability to smell).</a:t>
            </a:r>
          </a:p>
          <a:p>
            <a:r>
              <a:rPr lang="en-US" sz="1200" kern="1200" dirty="0">
                <a:solidFill>
                  <a:schemeClr val="tx1"/>
                </a:solidFill>
                <a:effectLst/>
                <a:latin typeface="Times New Roman" pitchFamily="18" charset="0"/>
                <a:ea typeface="MS PGothic" pitchFamily="34" charset="-128"/>
                <a:cs typeface="+mn-cs"/>
              </a:rPr>
              <a:t>	 f. Respiratory deterioration may occur rapidly.</a:t>
            </a:r>
          </a:p>
          <a:p>
            <a:pPr>
              <a:defRPr/>
            </a:pPr>
            <a:endParaRPr lang="en-IN"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8B9B0C-1129-8746-8757-04FB70FF82F5}" type="slidenum">
              <a:rPr lang="en-US" altLang="en-US" sz="1200"/>
              <a:pPr eaLnBrk="1" hangingPunct="1"/>
              <a:t>29</a:t>
            </a:fld>
            <a:endParaRPr lang="en-US" altLang="en-US" sz="1200" dirty="0"/>
          </a:p>
        </p:txBody>
      </p:sp>
    </p:spTree>
    <p:extLst>
      <p:ext uri="{BB962C8B-B14F-4D97-AF65-F5344CB8AC3E}">
        <p14:creationId xmlns:p14="http://schemas.microsoft.com/office/powerpoint/2010/main" val="2053903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12. Tuberculosis (TB)</a:t>
            </a:r>
            <a:endParaRPr lang="en-IN" dirty="0"/>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a. TB is a bacterial infection that most commonly affects the lungs, but it can also be found in almost any other organ.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Can remain inactive for years before producing any symptoms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Patients often complain of fever, coughing, fatigue, night sweats, and weight loss.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Prevalence is higher in homeless people, prison inmates, nursing home residents, persons who abuse intravenous drugs or alcohol, and those with HIV.</a:t>
            </a:r>
          </a:p>
          <a:p>
            <a:r>
              <a:rPr lang="en-US" sz="1200" kern="1200" dirty="0">
                <a:solidFill>
                  <a:schemeClr val="tx1"/>
                </a:solidFill>
                <a:effectLst/>
                <a:latin typeface="Times New Roman" pitchFamily="18" charset="0"/>
                <a:ea typeface="MS PGothic" pitchFamily="34" charset="-128"/>
                <a:cs typeface="+mn-cs"/>
              </a:rPr>
              <a:t> 	e. If you suspect your patient may have active TB, you need to wear (at a minimum) your gloves, eye protection, and an N-95 respirator. </a:t>
            </a:r>
          </a:p>
          <a:p>
            <a:pPr>
              <a:defRPr/>
            </a:pPr>
            <a:r>
              <a:rPr lang="en-US" dirty="0"/>
              <a:t>	</a:t>
            </a:r>
            <a:endParaRPr lang="en-IN" dirty="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235A97-B776-7F4D-AF7E-4127CDC6987B}"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92868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dirty="0">
              <a:latin typeface="Times New Roman" charset="0"/>
              <a:ea typeface="MS PGothic" charset="-128"/>
            </a:endParaRPr>
          </a:p>
          <a:p>
            <a:r>
              <a:rPr lang="en-US" altLang="en-US" dirty="0">
                <a:latin typeface="Times New Roman" charset="0"/>
                <a:ea typeface="MS PGothic" charset="-128"/>
              </a:rPr>
              <a:t>Anatomy, physiology, pathophysiology, assessment, and management of</a:t>
            </a:r>
          </a:p>
          <a:p>
            <a:r>
              <a:rPr lang="en-US" altLang="en-US" dirty="0">
                <a:latin typeface="Times New Roman" charset="0"/>
                <a:ea typeface="MS PGothic" charset="-128"/>
              </a:rPr>
              <a:t>• Epiglottitis </a:t>
            </a:r>
          </a:p>
          <a:p>
            <a:r>
              <a:rPr lang="en-US" altLang="en-US" dirty="0">
                <a:latin typeface="Times New Roman" charset="0"/>
                <a:ea typeface="MS PGothic" charset="-128"/>
              </a:rPr>
              <a:t>• Spontaneous pneumothorax </a:t>
            </a:r>
          </a:p>
          <a:p>
            <a:r>
              <a:rPr lang="en-US" altLang="en-US" dirty="0">
                <a:latin typeface="Times New Roman" charset="0"/>
                <a:ea typeface="MS PGothic" charset="-128"/>
              </a:rPr>
              <a:t>• Pulmonary edema </a:t>
            </a:r>
          </a:p>
          <a:p>
            <a:r>
              <a:rPr lang="en-US" altLang="en-US" dirty="0">
                <a:latin typeface="Times New Roman" charset="0"/>
                <a:ea typeface="MS PGothic" charset="-128"/>
              </a:rPr>
              <a:t>• Asthma </a:t>
            </a:r>
          </a:p>
          <a:p>
            <a:r>
              <a:rPr lang="en-US" altLang="en-US" dirty="0">
                <a:latin typeface="Times New Roman" charset="0"/>
                <a:ea typeface="MS PGothic" charset="-128"/>
              </a:rPr>
              <a:t>• Chronic obstructive pulmonary disease </a:t>
            </a:r>
            <a:endParaRPr lang="en-US" altLang="en-US" b="1" dirty="0">
              <a:latin typeface="Times New Roman" charset="0"/>
              <a:ea typeface="MS PGothic"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C5FC99-ED66-B441-85B1-C73CEF838065}" type="slidenum">
              <a:rPr lang="en-US" altLang="en-US" sz="1200"/>
              <a:pPr eaLnBrk="1" hangingPunct="1"/>
              <a:t>4</a:t>
            </a:fld>
            <a:endParaRPr lang="en-US" altLang="en-US" sz="1200" dirty="0"/>
          </a:p>
        </p:txBody>
      </p:sp>
    </p:spTree>
    <p:extLst>
      <p:ext uri="{BB962C8B-B14F-4D97-AF65-F5344CB8AC3E}">
        <p14:creationId xmlns:p14="http://schemas.microsoft.com/office/powerpoint/2010/main" val="1647589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E. Acute pulmonary edema</a:t>
            </a:r>
            <a:endParaRPr lang="en-IN" dirty="0"/>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1. The left side of the heart cannot remove blood from the lung as fast as the right side delivers it.</a:t>
            </a:r>
          </a:p>
          <a:p>
            <a:r>
              <a:rPr lang="en-US" sz="1200" kern="1200" dirty="0">
                <a:solidFill>
                  <a:schemeClr val="tx1"/>
                </a:solidFill>
                <a:effectLst/>
                <a:latin typeface="Times New Roman" pitchFamily="18" charset="0"/>
                <a:ea typeface="MS PGothic" pitchFamily="34" charset="-128"/>
                <a:cs typeface="+mn-cs"/>
              </a:rPr>
              <a:t> 	2. Fluid builds up within the alveoli and in lung tissue.</a:t>
            </a:r>
          </a:p>
          <a:p>
            <a:r>
              <a:rPr lang="en-US" sz="1200" kern="1200" dirty="0">
                <a:solidFill>
                  <a:schemeClr val="tx1"/>
                </a:solidFill>
                <a:effectLst/>
                <a:latin typeface="Times New Roman" pitchFamily="18" charset="0"/>
                <a:ea typeface="MS PGothic" pitchFamily="34" charset="-128"/>
                <a:cs typeface="+mn-cs"/>
              </a:rPr>
              <a:t> 	3. Usually results from congestive heart failure</a:t>
            </a:r>
          </a:p>
          <a:p>
            <a:r>
              <a:rPr lang="en-US" sz="1200" kern="1200" dirty="0">
                <a:solidFill>
                  <a:schemeClr val="tx1"/>
                </a:solidFill>
                <a:effectLst/>
                <a:latin typeface="Times New Roman" pitchFamily="18" charset="0"/>
                <a:ea typeface="MS PGothic" pitchFamily="34" charset="-128"/>
                <a:cs typeface="+mn-cs"/>
              </a:rPr>
              <a:t> 	4. Patient usually experiences dyspnea with rapid, shallow respirations.</a:t>
            </a:r>
          </a:p>
          <a:p>
            <a:r>
              <a:rPr lang="en-US" sz="1200" kern="1200" dirty="0">
                <a:solidFill>
                  <a:schemeClr val="tx1"/>
                </a:solidFill>
                <a:effectLst/>
                <a:latin typeface="Times New Roman" pitchFamily="18" charset="0"/>
                <a:ea typeface="MS PGothic" pitchFamily="34" charset="-128"/>
                <a:cs typeface="+mn-cs"/>
              </a:rPr>
              <a:t> 	5. In severe cases, a frothy pink sputum forms at the nose and mouth.</a:t>
            </a:r>
          </a:p>
          <a:p>
            <a:r>
              <a:rPr lang="en-US" sz="1200" kern="1200" dirty="0">
                <a:solidFill>
                  <a:schemeClr val="tx1"/>
                </a:solidFill>
                <a:effectLst/>
                <a:latin typeface="Times New Roman" pitchFamily="18" charset="0"/>
                <a:ea typeface="MS PGothic" pitchFamily="34" charset="-128"/>
                <a:cs typeface="+mn-cs"/>
              </a:rPr>
              <a:t> 	6. Most patients have a long-standing history of chronic congestive heart failure that can be kept under control with medication. </a:t>
            </a:r>
          </a:p>
          <a:p>
            <a:r>
              <a:rPr lang="en-US" sz="1200" kern="1200" dirty="0">
                <a:solidFill>
                  <a:schemeClr val="tx1"/>
                </a:solidFill>
                <a:effectLst/>
                <a:latin typeface="Times New Roman" pitchFamily="18" charset="0"/>
                <a:ea typeface="MS PGothic" pitchFamily="34" charset="-128"/>
                <a:cs typeface="+mn-cs"/>
              </a:rPr>
              <a:t> 	7. Not all patients with pulmonary edema have heart disease.</a:t>
            </a:r>
          </a:p>
          <a:p>
            <a:pPr>
              <a:defRPr/>
            </a:pPr>
            <a:r>
              <a:rPr lang="en-US" dirty="0"/>
              <a:t>	</a:t>
            </a:r>
            <a:endParaRPr lang="en-IN" dirty="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7CA776-BE5A-6840-A589-9A401FEC2930}"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345989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fluid filling the alveoli in pulmonary edema.</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215FB6-0A50-1640-B7A5-23A09540F063}" type="slidenum">
              <a:rPr lang="en-US" altLang="en-US" sz="1200"/>
              <a:pPr eaLnBrk="1" hangingPunct="1"/>
              <a:t>32</a:t>
            </a:fld>
            <a:endParaRPr lang="en-US" altLang="en-US" sz="1200" dirty="0"/>
          </a:p>
        </p:txBody>
      </p:sp>
    </p:spTree>
    <p:extLst>
      <p:ext uri="{BB962C8B-B14F-4D97-AF65-F5344CB8AC3E}">
        <p14:creationId xmlns:p14="http://schemas.microsoft.com/office/powerpoint/2010/main" val="451780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Chronic Obstructive Pulmonary Disease (COPD)</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1. A lung disease characterized by chronic obstruction of lung airflow that interferes with normal breathing and is not fully reversible.</a:t>
            </a:r>
          </a:p>
          <a:p>
            <a:r>
              <a:rPr lang="en-US" sz="1200" kern="1200" dirty="0">
                <a:solidFill>
                  <a:schemeClr val="tx1"/>
                </a:solidFill>
                <a:effectLst/>
                <a:latin typeface="Times New Roman" pitchFamily="18" charset="0"/>
                <a:ea typeface="MS PGothic" pitchFamily="34" charset="-128"/>
                <a:cs typeface="+mn-cs"/>
              </a:rPr>
              <a:t> 	2. Umbrella term used to describe a few lung diseases, including emphysema and chronic bronchitis </a:t>
            </a:r>
          </a:p>
          <a:p>
            <a:r>
              <a:rPr lang="en-US" sz="1200" kern="1200" dirty="0">
                <a:solidFill>
                  <a:schemeClr val="tx1"/>
                </a:solidFill>
                <a:effectLst/>
                <a:latin typeface="Times New Roman" pitchFamily="18" charset="0"/>
                <a:ea typeface="MS PGothic" pitchFamily="34" charset="-128"/>
                <a:cs typeface="+mn-cs"/>
              </a:rPr>
              <a:t> 	3. Tobacco smoke is a bronchial irritant and can create chronic bronchitis, an ongoing irritation of the trachea and bronchi.</a:t>
            </a:r>
          </a:p>
          <a:p>
            <a:r>
              <a:rPr lang="en-US" sz="1200" kern="1200" dirty="0">
                <a:solidFill>
                  <a:schemeClr val="tx1"/>
                </a:solidFill>
                <a:effectLst/>
                <a:latin typeface="Times New Roman" pitchFamily="18" charset="0"/>
                <a:ea typeface="MS PGothic" pitchFamily="34" charset="-128"/>
                <a:cs typeface="+mn-cs"/>
              </a:rPr>
              <a:t> 		a. With bronchitis, excessive mucus is constantly produced, obstructing small airways and alveoli.</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Airways are weakened and the protective cells and lung mechanisms that remove foreign particles are destroyed..</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Chronic oxygenation problems can also lead to right heart failure and fluid retention.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Pneumonia develops easily.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ii.</a:t>
            </a:r>
            <a:r>
              <a:rPr lang="en-US" sz="1200" kern="1200" dirty="0">
                <a:solidFill>
                  <a:schemeClr val="tx1"/>
                </a:solidFill>
                <a:effectLst/>
                <a:latin typeface="Times New Roman" pitchFamily="18" charset="0"/>
                <a:ea typeface="MS PGothic" pitchFamily="34" charset="-128"/>
                <a:cs typeface="+mn-cs"/>
              </a:rPr>
              <a:t> Repeated episodes of irritation and pneumonia cause scarring in the lung and some dilation of the obstructed alveoli, leading to COPD.</a:t>
            </a:r>
          </a:p>
          <a:p>
            <a:r>
              <a:rPr lang="en-US" altLang="en-US" dirty="0">
                <a:latin typeface="Times New Roman" charset="0"/>
                <a:ea typeface="MS PGothic" charset="-128"/>
              </a:rPr>
              <a:t>	</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77D7EB-A9FC-634B-90DF-5DCC6859CD05}"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721549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4. Emphysema is the most common type of COPD.</a:t>
            </a:r>
            <a:endParaRPr lang="en-IN" dirty="0"/>
          </a:p>
          <a:p>
            <a:pPr>
              <a:defRPr/>
            </a:pPr>
            <a:r>
              <a:rPr lang="en-IN" dirty="0"/>
              <a:t> 	</a:t>
            </a:r>
            <a:r>
              <a:rPr lang="en-US" dirty="0"/>
              <a:t>a. Emphysema is the loss of elastic material in the lungs as a result of chronic stretching of the alveoli.</a:t>
            </a:r>
            <a:endParaRPr lang="en-IN" dirty="0"/>
          </a:p>
          <a:p>
            <a:pPr>
              <a:defRPr/>
            </a:pPr>
            <a:r>
              <a:rPr lang="en-IN" dirty="0"/>
              <a:t> 	</a:t>
            </a:r>
            <a:r>
              <a:rPr lang="en-US" dirty="0" err="1"/>
              <a:t>b.</a:t>
            </a:r>
            <a:r>
              <a:rPr lang="en-US" dirty="0"/>
              <a:t> Smoking can directly destroy the elasticity of the lung tissue.</a:t>
            </a:r>
            <a:endParaRPr lang="en-IN" dirty="0"/>
          </a:p>
          <a:p>
            <a:pPr>
              <a:defRPr/>
            </a:pPr>
            <a:r>
              <a:rPr lang="en-US" dirty="0"/>
              <a:t>5. Most patients with COPD have elements of both chronic bronchitis and emphysema.</a:t>
            </a:r>
            <a:endParaRPr lang="en-IN" dirty="0"/>
          </a:p>
          <a:p>
            <a:pPr>
              <a:defRPr/>
            </a:pPr>
            <a:r>
              <a:rPr lang="en-US" dirty="0"/>
              <a:t>	</a:t>
            </a:r>
            <a:endParaRPr lang="en-IN" dirty="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CE49A2-9084-1447-B9E0-CA30F3C3384E}"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035757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damage to the alveoli characteristic of COPD.</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73C2FA-7BAE-8644-80C7-4B3249C54B4B}" type="slidenum">
              <a:rPr lang="en-US" altLang="en-US" sz="1200"/>
              <a:pPr eaLnBrk="1" hangingPunct="1"/>
              <a:t>35</a:t>
            </a:fld>
            <a:endParaRPr lang="en-US" altLang="en-US" sz="1200" dirty="0"/>
          </a:p>
        </p:txBody>
      </p:sp>
    </p:spTree>
    <p:extLst>
      <p:ext uri="{BB962C8B-B14F-4D97-AF65-F5344CB8AC3E}">
        <p14:creationId xmlns:p14="http://schemas.microsoft.com/office/powerpoint/2010/main" val="480112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Wet lungs versus dry lungs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Patients with pulmonary edema caused most often by congestive heart failure will often have “wet” lung sounds (rhonchi, crackles), and patients with COPD will often have “dry” lung sounds (wheezes).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Do not assume that all COPD patients have wheezing and all congestive heart failure patients have crackles.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Treat the patient, not the lung sounds</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2F37FA-FCFB-D347-95D9-34077CF725F9}"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148372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G. Asthma, hay fever, and anaphylaxis</a:t>
            </a:r>
            <a:endParaRPr lang="en-IN" dirty="0"/>
          </a:p>
          <a:p>
            <a:pPr>
              <a:defRPr/>
            </a:pPr>
            <a:r>
              <a:rPr lang="en-IN" dirty="0"/>
              <a:t> 	</a:t>
            </a:r>
            <a:r>
              <a:rPr lang="en-US" dirty="0"/>
              <a:t>1. Asthma, hay fever, and anaphylaxis result from an allergic reaction to an inhaled, ingested, or injected substance.</a:t>
            </a:r>
            <a:endParaRPr lang="en-IN" dirty="0"/>
          </a:p>
          <a:p>
            <a:pPr>
              <a:defRPr/>
            </a:pPr>
            <a:r>
              <a:rPr lang="en-US" dirty="0"/>
              <a:t>		</a:t>
            </a:r>
            <a:endParaRPr lang="en-IN"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B5353D-0A3F-9B4E-A774-5E51A44E880C}"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264013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2. Asthma</a:t>
            </a:r>
            <a:endParaRPr lang="en-IN" dirty="0"/>
          </a:p>
          <a:p>
            <a:pPr>
              <a:defRPr/>
            </a:pPr>
            <a:r>
              <a:rPr lang="en-IN" dirty="0"/>
              <a:t> 	</a:t>
            </a:r>
            <a:r>
              <a:rPr lang="en-US" dirty="0"/>
              <a:t>a. An acute spasm of the bronchioles associated with excessive mucus production and swelling of the mucous lining of the respiratory passages</a:t>
            </a:r>
            <a:endParaRPr lang="en-IN" dirty="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C93BC3-3591-A344-8E79-92E02FFFFC72}" type="slidenum">
              <a:rPr lang="en-US" altLang="en-US" sz="1200"/>
              <a:pPr eaLnBrk="1" hangingPunct="1"/>
              <a:t>38</a:t>
            </a:fld>
            <a:endParaRPr lang="en-US" altLang="en-US" sz="1200" dirty="0"/>
          </a:p>
        </p:txBody>
      </p:sp>
    </p:spTree>
    <p:extLst>
      <p:ext uri="{BB962C8B-B14F-4D97-AF65-F5344CB8AC3E}">
        <p14:creationId xmlns:p14="http://schemas.microsoft.com/office/powerpoint/2010/main" val="1360540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Affects all ages but is most prevalent in children 5–17 years of age</a:t>
            </a:r>
          </a:p>
          <a:p>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Produces a characteristic wheezing as the patient attempts to exhale through partially obstructed airways</a:t>
            </a:r>
          </a:p>
          <a:p>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An acute asthma attack may be caused by allergic reaction to specific foods or some other allergen.</a:t>
            </a:r>
          </a:p>
          <a:p>
            <a:r>
              <a:rPr lang="en-US" sz="1200" kern="1200" dirty="0">
                <a:solidFill>
                  <a:schemeClr val="tx1"/>
                </a:solidFill>
                <a:effectLst/>
                <a:latin typeface="Times New Roman" pitchFamily="18" charset="0"/>
                <a:ea typeface="MS PGothic" pitchFamily="34" charset="-128"/>
                <a:cs typeface="+mn-cs"/>
              </a:rPr>
              <a:t>e. Attacks may also be caused by severe emotional distress, exercise, and respiratory infections.</a:t>
            </a:r>
          </a:p>
          <a:p>
            <a:r>
              <a:rPr lang="en-US" sz="1200" kern="1200" dirty="0">
                <a:solidFill>
                  <a:schemeClr val="tx1"/>
                </a:solidFill>
                <a:effectLst/>
                <a:latin typeface="Times New Roman" pitchFamily="18" charset="0"/>
                <a:ea typeface="MS PGothic" pitchFamily="34" charset="-128"/>
                <a:cs typeface="+mn-cs"/>
              </a:rPr>
              <a:t>f. In its most severe form, an allergic reaction can produce anaphylaxis.</a:t>
            </a:r>
          </a:p>
          <a:p>
            <a:endParaRPr lang="en-US" altLang="en-US" dirty="0">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8A29F4-5C30-EA4C-9854-CD52D095D40D}" type="slidenum">
              <a:rPr lang="en-US" altLang="en-US" sz="1200"/>
              <a:pPr eaLnBrk="1" hangingPunct="1"/>
              <a:t>39</a:t>
            </a:fld>
            <a:endParaRPr lang="en-US" altLang="en-US" sz="1200" dirty="0"/>
          </a:p>
        </p:txBody>
      </p:sp>
    </p:spTree>
    <p:extLst>
      <p:ext uri="{BB962C8B-B14F-4D97-AF65-F5344CB8AC3E}">
        <p14:creationId xmlns:p14="http://schemas.microsoft.com/office/powerpoint/2010/main" val="200461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r>
              <a:rPr lang="en-US" sz="1200" kern="1200" dirty="0">
                <a:solidFill>
                  <a:schemeClr val="tx1"/>
                </a:solidFill>
                <a:effectLst/>
                <a:latin typeface="Times New Roman" pitchFamily="18" charset="0"/>
                <a:ea typeface="MS PGothic" pitchFamily="34" charset="-128"/>
                <a:cs typeface="+mn-cs"/>
              </a:rPr>
              <a:t>3. Hay fever (allergic rhinitis)</a:t>
            </a:r>
          </a:p>
          <a:p>
            <a:r>
              <a:rPr lang="en-US" sz="1200" kern="1200" dirty="0">
                <a:solidFill>
                  <a:schemeClr val="tx1"/>
                </a:solidFill>
                <a:effectLst/>
                <a:latin typeface="Times New Roman" pitchFamily="18" charset="0"/>
                <a:ea typeface="MS PGothic" pitchFamily="34" charset="-128"/>
                <a:cs typeface="+mn-cs"/>
              </a:rPr>
              <a:t> 	a. Causes cold-like symptoms, including a runny nose, sneezing, congestion, and sinus pressure</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Symptoms are caused by an allergic reaction, usually to outdoor, airborne allergens. </a:t>
            </a:r>
          </a:p>
          <a:p>
            <a:r>
              <a:rPr lang="en-US" sz="1200" kern="1200" dirty="0">
                <a:solidFill>
                  <a:schemeClr val="tx1"/>
                </a:solidFill>
                <a:effectLst/>
                <a:latin typeface="Times New Roman" pitchFamily="18" charset="0"/>
                <a:ea typeface="MS PGothic" pitchFamily="34" charset="-128"/>
                <a:cs typeface="+mn-cs"/>
              </a:rPr>
              <a:t>4. Anaphylactic reactions</a:t>
            </a:r>
          </a:p>
          <a:p>
            <a:r>
              <a:rPr lang="en-US" sz="1200" kern="1200" dirty="0">
                <a:solidFill>
                  <a:schemeClr val="tx1"/>
                </a:solidFill>
                <a:effectLst/>
                <a:latin typeface="Times New Roman" pitchFamily="18" charset="0"/>
                <a:ea typeface="MS PGothic" pitchFamily="34" charset="-128"/>
                <a:cs typeface="+mn-cs"/>
              </a:rPr>
              <a:t> 	a. Severe allergic reaction characterized by severe airway swelling and dilation of the blood vessels all over the body.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May be associated with widespread hives, itching, signs of shock, and signs and symptoms similar to asthma.</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The airway can swell so much that total obstruction is possible.</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Epinephrine is the treatment of choice, and oxygen and antihistamines are helpful.</a:t>
            </a:r>
          </a:p>
          <a:p>
            <a:pPr>
              <a:defRPr/>
            </a:pPr>
            <a:endParaRPr lang="en-US" dirty="0">
              <a:ea typeface="+mn-ea"/>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3D2A7C1-CE16-1640-A493-E93F003EC9DE}" type="slidenum">
              <a:rPr lang="en-US" altLang="en-US" sz="1200"/>
              <a:pPr eaLnBrk="1" hangingPunct="1"/>
              <a:t>40</a:t>
            </a:fld>
            <a:endParaRPr lang="en-US" altLang="en-US" sz="1200" dirty="0"/>
          </a:p>
        </p:txBody>
      </p:sp>
    </p:spTree>
    <p:extLst>
      <p:ext uri="{BB962C8B-B14F-4D97-AF65-F5344CB8AC3E}">
        <p14:creationId xmlns:p14="http://schemas.microsoft.com/office/powerpoint/2010/main" val="190274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 Environmental/industrial exposure </a:t>
            </a:r>
          </a:p>
          <a:p>
            <a:r>
              <a:rPr lang="en-US" altLang="en-US" dirty="0">
                <a:latin typeface="Times New Roman" charset="0"/>
                <a:ea typeface="MS PGothic" charset="-128"/>
              </a:rPr>
              <a:t>• Toxic gas </a:t>
            </a:r>
          </a:p>
          <a:p>
            <a:r>
              <a:rPr lang="en-US" altLang="en-US" dirty="0">
                <a:latin typeface="Times New Roman" charset="0"/>
                <a:ea typeface="MS PGothic" charset="-128"/>
              </a:rPr>
              <a:t>• Pertussis </a:t>
            </a:r>
          </a:p>
          <a:p>
            <a:r>
              <a:rPr lang="en-US" altLang="en-US" dirty="0">
                <a:latin typeface="Times New Roman" charset="0"/>
                <a:ea typeface="MS PGothic" charset="-128"/>
              </a:rPr>
              <a:t>• Cystic fibrosis </a:t>
            </a:r>
          </a:p>
          <a:p>
            <a:r>
              <a:rPr lang="en-US" altLang="en-US" dirty="0">
                <a:latin typeface="Times New Roman" charset="0"/>
                <a:ea typeface="MS PGothic" charset="-128"/>
              </a:rPr>
              <a:t>• Pulmonary embolism </a:t>
            </a:r>
            <a:endParaRPr lang="en-US" altLang="en-US" b="1" dirty="0">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81AB45-0607-0E44-A845-CA3C27F6B12F}" type="slidenum">
              <a:rPr lang="en-US" altLang="en-US" sz="1200"/>
              <a:pPr eaLnBrk="1" hangingPunct="1"/>
              <a:t>5</a:t>
            </a:fld>
            <a:endParaRPr lang="en-US" altLang="en-US" sz="1200" dirty="0"/>
          </a:p>
        </p:txBody>
      </p:sp>
    </p:spTree>
    <p:extLst>
      <p:ext uri="{BB962C8B-B14F-4D97-AF65-F5344CB8AC3E}">
        <p14:creationId xmlns:p14="http://schemas.microsoft.com/office/powerpoint/2010/main" val="1385657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Spontaneous pneumothorax</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Pneumothorax is the partial or total accumulation of air in the pleural space.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It is most often caused by trauma, but may also be caused by medical conditions (“spontaneous pneumothorax”)</a:t>
            </a:r>
            <a:endParaRPr lang="en-IN"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91BFFF-5E1B-3245-B226-53AF5D5D7C2A}"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244193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A vacuum-like pressure in the pleural space keeps the lungs inflated.</a:t>
            </a:r>
            <a:endParaRPr lang="en-IN" dirty="0"/>
          </a:p>
          <a:p>
            <a:pPr>
              <a:defRPr/>
            </a:pPr>
            <a:r>
              <a:rPr lang="en-IN" dirty="0"/>
              <a:t> 	</a:t>
            </a:r>
            <a:r>
              <a:rPr lang="en-US" dirty="0"/>
              <a:t>a. When the surface of the lung is disrupted, air escapes into the pleural cavity and the negative vacuum pressure is lost.</a:t>
            </a:r>
            <a:endParaRPr lang="en-IN" dirty="0"/>
          </a:p>
          <a:p>
            <a:pPr>
              <a:defRPr/>
            </a:pPr>
            <a:r>
              <a:rPr lang="en-US" dirty="0"/>
              <a:t>4. Spontaneous pneumothorax occurs in patients with certain chronic lung infections or in young people born with weak areas of the lung.</a:t>
            </a:r>
            <a:endParaRPr lang="en-IN" dirty="0"/>
          </a:p>
          <a:p>
            <a:pPr>
              <a:defRPr/>
            </a:pPr>
            <a:r>
              <a:rPr lang="en-US" dirty="0"/>
              <a:t>5. A patient with spontaneous pneumothorax becomes dyspneic and might complain of pleuritic chest pain.</a:t>
            </a:r>
            <a:endParaRPr lang="en-IN" dirty="0"/>
          </a:p>
          <a:p>
            <a:pPr marL="228600" indent="-228600">
              <a:buAutoNum type="arabicPeriod" startAt="6"/>
              <a:defRPr/>
            </a:pPr>
            <a:r>
              <a:rPr lang="en-US" dirty="0"/>
              <a:t>Breath sounds are absent or decreased on the affected side.</a:t>
            </a:r>
          </a:p>
          <a:p>
            <a:pPr marL="228600" indent="-228600">
              <a:buAutoNum type="arabicPeriod" startAt="6"/>
              <a:defRPr/>
            </a:pPr>
            <a:r>
              <a:rPr lang="en-US" dirty="0"/>
              <a:t>Has the potential to evolve into a life-threatening pneumothorax.</a:t>
            </a:r>
            <a:endParaRPr lang="en-IN" dirty="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F0F8EF-ECB4-C743-8CBA-B13FFD90E644}"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115429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I. Pleural effusion</a:t>
            </a:r>
            <a:endParaRPr lang="en-IN" dirty="0"/>
          </a:p>
          <a:p>
            <a:pPr>
              <a:defRPr/>
            </a:pPr>
            <a:r>
              <a:rPr lang="en-IN" dirty="0"/>
              <a:t> 	</a:t>
            </a:r>
            <a:r>
              <a:rPr lang="en-US" dirty="0"/>
              <a:t>1. A collection of fluid outside the lung.</a:t>
            </a:r>
            <a:endParaRPr lang="en-IN" dirty="0"/>
          </a:p>
          <a:p>
            <a:pPr>
              <a:defRPr/>
            </a:pPr>
            <a:r>
              <a:rPr lang="en-IN" dirty="0"/>
              <a:t> 	</a:t>
            </a:r>
            <a:r>
              <a:rPr lang="en-US" dirty="0"/>
              <a:t>2. It compresses the lung and causes dyspnea.</a:t>
            </a:r>
            <a:endParaRPr lang="en-IN" dirty="0"/>
          </a:p>
          <a:p>
            <a:pPr>
              <a:defRPr/>
            </a:pPr>
            <a:r>
              <a:rPr lang="en-IN" dirty="0"/>
              <a:t> 	</a:t>
            </a:r>
            <a:r>
              <a:rPr lang="en-US" dirty="0"/>
              <a:t>3. It can be caused by an irritation, infection, congestive heart failure, or cancer.</a:t>
            </a:r>
          </a:p>
          <a:p>
            <a:pPr>
              <a:defRPr/>
            </a:pPr>
            <a:r>
              <a:rPr lang="en-US" dirty="0"/>
              <a:t> 	4. Breath sounds will be decreased over the area where the effusion is present.</a:t>
            </a:r>
            <a:endParaRPr lang="en-IN" dirty="0"/>
          </a:p>
          <a:p>
            <a:pPr>
              <a:defRPr/>
            </a:pPr>
            <a:r>
              <a:rPr lang="en-IN" dirty="0"/>
              <a:t> 	</a:t>
            </a:r>
            <a:r>
              <a:rPr lang="en-US" dirty="0"/>
              <a:t>5. Patients feel better if they are sitting upright.</a:t>
            </a:r>
            <a:endParaRPr lang="en-IN" dirty="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FC4778-6728-4C45-AC5D-FB3E4AB4EB8B}"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646213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J. Obstruction of the airway</a:t>
            </a:r>
            <a:endParaRPr lang="en-IN" dirty="0"/>
          </a:p>
          <a:p>
            <a:pPr>
              <a:defRPr/>
            </a:pPr>
            <a:r>
              <a:rPr lang="en-IN" dirty="0"/>
              <a:t> 	</a:t>
            </a:r>
            <a:r>
              <a:rPr lang="en-US" dirty="0"/>
              <a:t>1. A patient with dyspnea may have a mechanical obstruction.</a:t>
            </a:r>
            <a:endParaRPr lang="en-IN" dirty="0"/>
          </a:p>
          <a:p>
            <a:pPr>
              <a:defRPr/>
            </a:pPr>
            <a:r>
              <a:rPr lang="en-IN" dirty="0"/>
              <a:t> 	</a:t>
            </a:r>
            <a:r>
              <a:rPr lang="en-US" dirty="0"/>
              <a:t>2. In semiconscious and unconscious patients, the obstruction may be the result of aspirations of vomitus or a foreign object, or improper positioning of the head, causing the tongue to block the airway.</a:t>
            </a:r>
            <a:endParaRPr lang="en-IN" dirty="0"/>
          </a:p>
          <a:p>
            <a:pPr>
              <a:defRPr/>
            </a:pPr>
            <a:r>
              <a:rPr lang="en-IN" dirty="0"/>
              <a:t> 	</a:t>
            </a:r>
            <a:r>
              <a:rPr lang="en-US" dirty="0"/>
              <a:t>3. If the patient was eating just before onset of the dyspnea, always consider the possibility of foreign body obstruction.</a:t>
            </a:r>
            <a:endParaRPr lang="en-IN" dirty="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E14642-A560-4341-BDA6-A8C609681AB6}"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875159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These figures show obstruction of the airway by a foreign body (A) and the tongue (B).</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369713-1707-4B46-A52F-F38033B52420}"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478490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K. Pulmonary embolism</a:t>
            </a:r>
            <a:endParaRPr lang="en-IN" dirty="0"/>
          </a:p>
          <a:p>
            <a:pPr>
              <a:defRPr/>
            </a:pPr>
            <a:r>
              <a:rPr lang="en-IN" dirty="0"/>
              <a:t> 	</a:t>
            </a:r>
            <a:r>
              <a:rPr lang="en-US" dirty="0"/>
              <a:t>1. An embolus is anything in the circulatory system that moves from its point of origin to a distant site and lodges there, obstructing subsequent blood flow in that area.</a:t>
            </a:r>
            <a:endParaRPr lang="en-IN" dirty="0"/>
          </a:p>
          <a:p>
            <a:pPr>
              <a:defRPr/>
            </a:pPr>
            <a:r>
              <a:rPr lang="en-IN" dirty="0"/>
              <a:t> 		</a:t>
            </a:r>
            <a:r>
              <a:rPr lang="en-US" dirty="0"/>
              <a:t>a. Circulation can be cut off completely or partially.</a:t>
            </a:r>
            <a:endParaRPr lang="en-IN" dirty="0"/>
          </a:p>
          <a:p>
            <a:pPr>
              <a:defRPr/>
            </a:pPr>
            <a:r>
              <a:rPr lang="en-IN" dirty="0"/>
              <a:t> 		</a:t>
            </a:r>
            <a:r>
              <a:rPr lang="en-US" dirty="0" err="1"/>
              <a:t>b.</a:t>
            </a:r>
            <a:r>
              <a:rPr lang="en-US" dirty="0"/>
              <a:t> Emboli can be fragments of blood clots in an artery or vein that break off and travel through the bloodstream, or foreign bodies such as a bubble of air.</a:t>
            </a:r>
            <a:endParaRPr lang="en-IN" dirty="0"/>
          </a:p>
          <a:p>
            <a:pPr>
              <a:defRPr/>
            </a:pPr>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2. A pulmonary embolism is a blood clot that circulates through the venous system and the right side of the heart and lodges in the pulmonary artery.</a:t>
            </a:r>
          </a:p>
          <a:p>
            <a:pPr>
              <a:defRPr/>
            </a:pPr>
            <a:r>
              <a:rPr lang="en-US" dirty="0"/>
              <a:t>	</a:t>
            </a:r>
            <a:endParaRPr lang="en-IN" dirty="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F984C6-D6E4-8C4D-BC1E-3511607525BF}" type="slidenum">
              <a:rPr lang="en-US" altLang="en-US" sz="1200"/>
              <a:pPr eaLnBrk="1" hangingPunct="1"/>
              <a:t>46</a:t>
            </a:fld>
            <a:endParaRPr lang="en-US" altLang="en-US" sz="1200" dirty="0"/>
          </a:p>
        </p:txBody>
      </p:sp>
    </p:spTree>
    <p:extLst>
      <p:ext uri="{BB962C8B-B14F-4D97-AF65-F5344CB8AC3E}">
        <p14:creationId xmlns:p14="http://schemas.microsoft.com/office/powerpoint/2010/main" val="461848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a. Signs and symptoms of pulmonary emboli include the following:</a:t>
            </a:r>
            <a:endParaRPr lang="en-IN" dirty="0"/>
          </a:p>
          <a:p>
            <a:pPr>
              <a:defRPr/>
            </a:pPr>
            <a:r>
              <a:rPr lang="en-IN" dirty="0"/>
              <a:t>	</a:t>
            </a:r>
            <a:r>
              <a:rPr lang="es-MX" dirty="0"/>
              <a:t>i. Dyspnea</a:t>
            </a:r>
            <a:endParaRPr lang="en-IN" dirty="0"/>
          </a:p>
          <a:p>
            <a:pPr>
              <a:defRPr/>
            </a:pPr>
            <a:r>
              <a:rPr lang="en-IN" dirty="0"/>
              <a:t>	</a:t>
            </a:r>
            <a:r>
              <a:rPr lang="es-MX" dirty="0"/>
              <a:t>ii. Tachycardia</a:t>
            </a:r>
            <a:endParaRPr lang="en-IN" dirty="0"/>
          </a:p>
          <a:p>
            <a:pPr>
              <a:defRPr/>
            </a:pPr>
            <a:r>
              <a:rPr lang="en-IN" dirty="0"/>
              <a:t>	</a:t>
            </a:r>
            <a:r>
              <a:rPr lang="es-MX" dirty="0"/>
              <a:t>iii. Tachypnea</a:t>
            </a:r>
            <a:endParaRPr lang="en-IN" dirty="0"/>
          </a:p>
          <a:p>
            <a:pPr>
              <a:defRPr/>
            </a:pPr>
            <a:r>
              <a:rPr lang="en-IN" dirty="0"/>
              <a:t>	</a:t>
            </a:r>
            <a:r>
              <a:rPr lang="en-US" dirty="0"/>
              <a:t>iv. Varying degrees of hypoxia</a:t>
            </a:r>
            <a:endParaRPr lang="en-IN" dirty="0"/>
          </a:p>
          <a:p>
            <a:pPr>
              <a:defRPr/>
            </a:pPr>
            <a:r>
              <a:rPr lang="en-IN" dirty="0"/>
              <a:t> 	</a:t>
            </a:r>
            <a:r>
              <a:rPr lang="en-US" dirty="0"/>
              <a:t>v. Cyanosis</a:t>
            </a:r>
            <a:endParaRPr lang="en-IN" dirty="0"/>
          </a:p>
          <a:p>
            <a:pPr>
              <a:defRPr/>
            </a:pPr>
            <a:r>
              <a:rPr lang="en-IN" dirty="0"/>
              <a:t> 	</a:t>
            </a:r>
            <a:r>
              <a:rPr lang="en-US" dirty="0"/>
              <a:t>vi. Acute chest pain</a:t>
            </a:r>
            <a:endParaRPr lang="en-IN" dirty="0"/>
          </a:p>
          <a:p>
            <a:pPr>
              <a:defRPr/>
            </a:pPr>
            <a:r>
              <a:rPr lang="en-IN" dirty="0"/>
              <a:t> 	</a:t>
            </a:r>
            <a:r>
              <a:rPr lang="en-US" dirty="0"/>
              <a:t>vii. Hemoptysis</a:t>
            </a:r>
            <a:endParaRPr lang="en-IN" dirty="0"/>
          </a:p>
          <a:p>
            <a:pPr>
              <a:defRPr/>
            </a:pPr>
            <a:r>
              <a:rPr lang="en-US" dirty="0" err="1"/>
              <a:t>b.</a:t>
            </a:r>
            <a:r>
              <a:rPr lang="en-US" dirty="0"/>
              <a:t> With a large enough embolism, complete obstruction of the output of blood from the right side of the heart can result in sudden death.</a:t>
            </a:r>
            <a:endParaRPr lang="en-IN" dirty="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64D3C67-FCC3-C846-B042-622743EB513D}"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2779400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L. Hyperventilation</a:t>
            </a:r>
            <a:endParaRPr lang="en-IN" dirty="0"/>
          </a:p>
          <a:p>
            <a:pPr>
              <a:defRPr/>
            </a:pPr>
            <a:r>
              <a:rPr lang="en-IN" dirty="0"/>
              <a:t> 	</a:t>
            </a:r>
            <a:r>
              <a:rPr lang="en-US" dirty="0"/>
              <a:t>1. Defined as overbreathing to the point that the level of arterial carbon dioxide falls below normal.</a:t>
            </a:r>
            <a:endParaRPr lang="en-IN" dirty="0"/>
          </a:p>
          <a:p>
            <a:pPr>
              <a:defRPr/>
            </a:pPr>
            <a:r>
              <a:rPr lang="en-IN" dirty="0"/>
              <a:t> 		</a:t>
            </a:r>
            <a:r>
              <a:rPr lang="en-US" dirty="0"/>
              <a:t>a. This may be an indicator of a life-threatening illness.</a:t>
            </a:r>
            <a:endParaRPr lang="en-IN" dirty="0"/>
          </a:p>
          <a:p>
            <a:pPr>
              <a:defRPr/>
            </a:pPr>
            <a:r>
              <a:rPr lang="en-IN" dirty="0"/>
              <a:t>	 </a:t>
            </a:r>
            <a:r>
              <a:rPr lang="en-US" dirty="0"/>
              <a:t>2. The body may be trying to compensate for acidosis (the buildup of excess acid in blood or body tissues)</a:t>
            </a:r>
            <a:endParaRPr lang="en-IN" dirty="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AEF73F-EEF1-1740-B837-856B71A2D658}" type="slidenum">
              <a:rPr lang="en-US" altLang="en-US" sz="1200"/>
              <a:pPr eaLnBrk="1" hangingPunct="1"/>
              <a:t>48</a:t>
            </a:fld>
            <a:endParaRPr lang="en-US" altLang="en-US" sz="1200" dirty="0"/>
          </a:p>
        </p:txBody>
      </p:sp>
    </p:spTree>
    <p:extLst>
      <p:ext uri="{BB962C8B-B14F-4D97-AF65-F5344CB8AC3E}">
        <p14:creationId xmlns:p14="http://schemas.microsoft.com/office/powerpoint/2010/main" val="1353928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marL="228600" indent="-228600">
              <a:buAutoNum type="arabicPeriod" startAt="3"/>
              <a:defRPr/>
            </a:pPr>
            <a:r>
              <a:rPr lang="en-US" dirty="0"/>
              <a:t>Can result in alkalosis </a:t>
            </a:r>
          </a:p>
          <a:p>
            <a:pPr marL="0" indent="0">
              <a:buNone/>
              <a:defRPr/>
            </a:pPr>
            <a:r>
              <a:rPr lang="en-US" dirty="0"/>
              <a:t> 	a. This can cause symptoms of hyperventilation syndrome (panic attack), including:</a:t>
            </a:r>
            <a:endParaRPr lang="en-IN" dirty="0"/>
          </a:p>
          <a:p>
            <a:pPr>
              <a:defRPr/>
            </a:pPr>
            <a:r>
              <a:rPr lang="en-IN" dirty="0"/>
              <a:t>		</a:t>
            </a:r>
            <a:r>
              <a:rPr lang="en-US" dirty="0" err="1"/>
              <a:t>i.</a:t>
            </a:r>
            <a:r>
              <a:rPr lang="en-US" dirty="0"/>
              <a:t> Anxiety</a:t>
            </a:r>
            <a:endParaRPr lang="en-IN" dirty="0"/>
          </a:p>
          <a:p>
            <a:pPr>
              <a:defRPr/>
            </a:pPr>
            <a:r>
              <a:rPr lang="en-IN" dirty="0"/>
              <a:t> 		</a:t>
            </a:r>
            <a:r>
              <a:rPr lang="en-US" dirty="0" err="1"/>
              <a:t>ii.</a:t>
            </a:r>
            <a:r>
              <a:rPr lang="en-US" dirty="0"/>
              <a:t> Dizziness</a:t>
            </a:r>
            <a:endParaRPr lang="en-IN" dirty="0"/>
          </a:p>
          <a:p>
            <a:pPr>
              <a:defRPr/>
            </a:pPr>
            <a:r>
              <a:rPr lang="en-IN" dirty="0"/>
              <a:t>		</a:t>
            </a:r>
            <a:r>
              <a:rPr lang="en-US" dirty="0"/>
              <a:t>iii. Numbness</a:t>
            </a:r>
            <a:endParaRPr lang="en-IN" dirty="0"/>
          </a:p>
          <a:p>
            <a:pPr>
              <a:defRPr/>
            </a:pPr>
            <a:r>
              <a:rPr lang="en-IN" dirty="0"/>
              <a:t>		</a:t>
            </a:r>
            <a:r>
              <a:rPr lang="en-US" dirty="0"/>
              <a:t>iv. Tingling of the hands and feet</a:t>
            </a:r>
            <a:endParaRPr lang="en-IN" dirty="0"/>
          </a:p>
          <a:p>
            <a:pPr>
              <a:defRPr/>
            </a:pPr>
            <a:r>
              <a:rPr lang="en-US" dirty="0"/>
              <a:t>		v. Painful spasms of the hands and/or feet (carpopedal spasms)</a:t>
            </a:r>
            <a:endParaRPr lang="en-IN" dirty="0"/>
          </a:p>
          <a:p>
            <a:pPr>
              <a:defRPr/>
            </a:pPr>
            <a:r>
              <a:rPr lang="en-US" dirty="0"/>
              <a:t>4. The decision whether hyperventilation is being caused by a life-threatening illness or a panic attack should not be made outside the hospital.</a:t>
            </a:r>
            <a:endParaRPr lang="en-IN" dirty="0"/>
          </a:p>
          <a:p>
            <a:pPr>
              <a:defRPr/>
            </a:pPr>
            <a:r>
              <a:rPr lang="en-US" dirty="0"/>
              <a:t>	</a:t>
            </a:r>
            <a:endParaRPr lang="en-US" dirty="0">
              <a:ea typeface="+mn-ea"/>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163A4C-8D78-FC4C-9443-B9DB75972D03}" type="slidenum">
              <a:rPr lang="en-US" altLang="en-US" sz="1200"/>
              <a:pPr eaLnBrk="1" hangingPunct="1"/>
              <a:t>49</a:t>
            </a:fld>
            <a:endParaRPr lang="en-US" altLang="en-US" sz="1200" dirty="0"/>
          </a:p>
        </p:txBody>
      </p:sp>
    </p:spTree>
    <p:extLst>
      <p:ext uri="{BB962C8B-B14F-4D97-AF65-F5344CB8AC3E}">
        <p14:creationId xmlns:p14="http://schemas.microsoft.com/office/powerpoint/2010/main" val="745945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dirty="0">
                <a:ea typeface="+mn-ea"/>
              </a:rPr>
              <a:t>Lecture Outline </a:t>
            </a:r>
          </a:p>
          <a:p>
            <a:pPr marL="228600" indent="-228600">
              <a:spcBef>
                <a:spcPts val="600"/>
              </a:spcBef>
              <a:spcAft>
                <a:spcPts val="600"/>
              </a:spcAft>
              <a:tabLst>
                <a:tab pos="228600" algn="l"/>
              </a:tabLst>
              <a:defRPr/>
            </a:pPr>
            <a:endParaRPr lang="en-US" b="1" dirty="0">
              <a:latin typeface="Times New Roman"/>
              <a:ea typeface="Times New Roman"/>
            </a:endParaRPr>
          </a:p>
          <a:p>
            <a:pPr>
              <a:defRPr/>
            </a:pPr>
            <a:r>
              <a:rPr lang="en-US" dirty="0"/>
              <a:t>M. Environmental/industrial exposure</a:t>
            </a:r>
            <a:endParaRPr lang="en-IN" dirty="0"/>
          </a:p>
          <a:p>
            <a:pPr>
              <a:defRPr/>
            </a:pPr>
            <a:r>
              <a:rPr lang="en-IN" dirty="0"/>
              <a:t> 	</a:t>
            </a:r>
            <a:r>
              <a:rPr lang="en-US" dirty="0"/>
              <a:t>1. Pesticides, cleaning solutions, chemicals, chlorine, and other gases can be accidentally released at industrial sites and inhaled by employees.</a:t>
            </a:r>
            <a:endParaRPr lang="en-IN" dirty="0"/>
          </a:p>
          <a:p>
            <a:pPr>
              <a:defRPr/>
            </a:pPr>
            <a:r>
              <a:rPr lang="en-IN" dirty="0"/>
              <a:t> 	</a:t>
            </a:r>
            <a:r>
              <a:rPr lang="en-US" dirty="0"/>
              <a:t>2. Carbon monoxide poisoning</a:t>
            </a:r>
            <a:endParaRPr lang="en-IN" dirty="0"/>
          </a:p>
          <a:p>
            <a:pPr>
              <a:defRPr/>
            </a:pPr>
            <a:r>
              <a:rPr lang="en-IN" dirty="0"/>
              <a:t> 		</a:t>
            </a:r>
            <a:r>
              <a:rPr lang="en-US" dirty="0"/>
              <a:t>a. Carbon monoxide is odorless and highly poisonous.</a:t>
            </a:r>
            <a:endParaRPr lang="en-IN" dirty="0"/>
          </a:p>
          <a:p>
            <a:pPr>
              <a:defRPr/>
            </a:pPr>
            <a:r>
              <a:rPr lang="en-IN" dirty="0"/>
              <a:t> 		</a:t>
            </a:r>
            <a:r>
              <a:rPr lang="en-US" dirty="0" err="1"/>
              <a:t>b.</a:t>
            </a:r>
            <a:r>
              <a:rPr lang="en-US" dirty="0"/>
              <a:t> Leading cause of accidental poisoning deaths in the United States</a:t>
            </a:r>
            <a:endParaRPr lang="en-IN" dirty="0"/>
          </a:p>
          <a:p>
            <a:pPr>
              <a:defRPr/>
            </a:pPr>
            <a:r>
              <a:rPr lang="en-IN" dirty="0"/>
              <a:t> 		</a:t>
            </a:r>
            <a:r>
              <a:rPr lang="en-US" dirty="0" err="1"/>
              <a:t>c.</a:t>
            </a:r>
            <a:r>
              <a:rPr lang="en-US" dirty="0"/>
              <a:t> Carbon monoxide is produced by fuel-burning household appliances and is present in smoke.</a:t>
            </a:r>
            <a:endParaRPr lang="en-IN" dirty="0"/>
          </a:p>
          <a:p>
            <a:pPr>
              <a:defRPr/>
            </a:pPr>
            <a:r>
              <a:rPr lang="en-IN" dirty="0"/>
              <a:t> 		</a:t>
            </a:r>
            <a:r>
              <a:rPr lang="en-US" dirty="0" err="1"/>
              <a:t>d.</a:t>
            </a:r>
            <a:r>
              <a:rPr lang="en-US" dirty="0"/>
              <a:t> People who have carbon monoxide poisoning complain of flu-like symptoms and even dyspnea.</a:t>
            </a:r>
            <a:endParaRPr lang="en-IN" dirty="0"/>
          </a:p>
          <a:p>
            <a:pPr>
              <a:defRPr/>
            </a:pPr>
            <a:r>
              <a:rPr lang="en-IN" dirty="0"/>
              <a:t> 		</a:t>
            </a:r>
            <a:r>
              <a:rPr lang="en-US" dirty="0"/>
              <a:t>e. Do not put yourself at risk. </a:t>
            </a:r>
            <a:endParaRPr lang="en-IN" dirty="0"/>
          </a:p>
          <a:p>
            <a:pPr>
              <a:defRPr/>
            </a:pPr>
            <a:r>
              <a:rPr lang="en-IN" dirty="0"/>
              <a:t> 		</a:t>
            </a:r>
            <a:r>
              <a:rPr lang="en-US" dirty="0"/>
              <a:t>f. High-flow oxygen by nonrebreathing mask is the best treatment for conscious patients. </a:t>
            </a:r>
            <a:endParaRPr lang="en-IN" dirty="0"/>
          </a:p>
          <a:p>
            <a:pPr>
              <a:defRPr/>
            </a:pPr>
            <a:r>
              <a:rPr lang="en-US" dirty="0"/>
              <a:t>		</a:t>
            </a:r>
            <a:endParaRPr lang="en-IN" dirty="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DF2EF04-8181-5C44-9177-4DA741F663CC}" type="slidenum">
              <a:rPr lang="en-US" altLang="en-US" sz="1200"/>
              <a:pPr eaLnBrk="1" hangingPunct="1"/>
              <a:t>50</a:t>
            </a:fld>
            <a:endParaRPr lang="en-US" altLang="en-US" sz="1200" dirty="0"/>
          </a:p>
        </p:txBody>
      </p:sp>
    </p:spTree>
    <p:extLst>
      <p:ext uri="{BB962C8B-B14F-4D97-AF65-F5344CB8AC3E}">
        <p14:creationId xmlns:p14="http://schemas.microsoft.com/office/powerpoint/2010/main" val="10053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 Pneumonia </a:t>
            </a:r>
          </a:p>
          <a:p>
            <a:r>
              <a:rPr lang="en-US" altLang="en-US" dirty="0">
                <a:latin typeface="Times New Roman" charset="0"/>
                <a:ea typeface="MS PGothic" charset="-128"/>
              </a:rPr>
              <a:t>• Viral respiratory infections </a:t>
            </a:r>
          </a:p>
          <a:p>
            <a:endParaRPr lang="en-US" altLang="en-US" dirty="0">
              <a:latin typeface="Times New Roman" charset="0"/>
              <a:ea typeface="MS PGothic"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E56B34-9598-CB47-BB33-95B3A90112F3}" type="slidenum">
              <a:rPr lang="en-US" altLang="en-US" sz="1200"/>
              <a:pPr eaLnBrk="1" hangingPunct="1"/>
              <a:t>6</a:t>
            </a:fld>
            <a:endParaRPr lang="en-US" altLang="en-US" sz="1200" dirty="0"/>
          </a:p>
        </p:txBody>
      </p:sp>
    </p:spTree>
    <p:extLst>
      <p:ext uri="{BB962C8B-B14F-4D97-AF65-F5344CB8AC3E}">
        <p14:creationId xmlns:p14="http://schemas.microsoft.com/office/powerpoint/2010/main" val="1437354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VI. Patient Assessment</a:t>
            </a:r>
            <a:endParaRPr lang="en-IN" dirty="0"/>
          </a:p>
          <a:p>
            <a:pPr>
              <a:defRPr/>
            </a:pPr>
            <a:r>
              <a:rPr lang="en-US" dirty="0"/>
              <a:t>A. Scene size-up</a:t>
            </a:r>
            <a:endParaRPr lang="en-IN" dirty="0"/>
          </a:p>
          <a:p>
            <a:pPr>
              <a:defRPr/>
            </a:pPr>
            <a:r>
              <a:rPr lang="en-IN" dirty="0"/>
              <a:t> 	</a:t>
            </a:r>
            <a:r>
              <a:rPr lang="en-US" dirty="0"/>
              <a:t>1. Use standard precautions and use PPE.</a:t>
            </a:r>
            <a:endParaRPr lang="en-IN" dirty="0"/>
          </a:p>
          <a:p>
            <a:pPr>
              <a:defRPr/>
            </a:pPr>
            <a:r>
              <a:rPr lang="en-IN" dirty="0"/>
              <a:t> 		</a:t>
            </a:r>
            <a:r>
              <a:rPr lang="en-US" dirty="0"/>
              <a:t>a. Consider the possibility of an infectious disease or toxic substance.</a:t>
            </a:r>
            <a:endParaRPr lang="en-IN" dirty="0"/>
          </a:p>
          <a:p>
            <a:pPr>
              <a:defRPr/>
            </a:pPr>
            <a:r>
              <a:rPr lang="en-IN" dirty="0"/>
              <a:t>		</a:t>
            </a:r>
            <a:r>
              <a:rPr lang="en-US" dirty="0" err="1"/>
              <a:t>b.</a:t>
            </a:r>
            <a:r>
              <a:rPr lang="en-US" dirty="0"/>
              <a:t> If there are multiple people with dyspnea, consider the possibility of an airborne hazardous material release. </a:t>
            </a:r>
            <a:endParaRPr lang="en-IN" dirty="0"/>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2. If the mechanism of injury/nature of illness is in question, ask why 9-1-1 was activated.</a:t>
            </a:r>
          </a:p>
          <a:p>
            <a:r>
              <a:rPr lang="en-US" sz="1200" kern="1200" dirty="0">
                <a:solidFill>
                  <a:schemeClr val="tx1"/>
                </a:solidFill>
                <a:effectLst/>
                <a:latin typeface="Times New Roman" pitchFamily="18" charset="0"/>
                <a:ea typeface="MS PGothic" pitchFamily="34" charset="-128"/>
                <a:cs typeface="+mn-cs"/>
              </a:rPr>
              <a:t> 		a. By questioning the patient, family, and/or bystanders, you should be able to determine the NOI. </a:t>
            </a:r>
          </a:p>
          <a:p>
            <a:pPr>
              <a:defRPr/>
            </a:pPr>
            <a:r>
              <a:rPr lang="en-US" dirty="0"/>
              <a:t>	</a:t>
            </a:r>
            <a:endParaRPr lang="en-US" dirty="0">
              <a:ea typeface="+mn-ea"/>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716597F-7602-374E-BC2E-A86CA7429104}" type="slidenum">
              <a:rPr lang="en-US" altLang="en-US" sz="1200"/>
              <a:pPr eaLnBrk="1" hangingPunct="1"/>
              <a:t>51</a:t>
            </a:fld>
            <a:endParaRPr lang="en-US" altLang="en-US" sz="1200" dirty="0"/>
          </a:p>
        </p:txBody>
      </p:sp>
    </p:spTree>
    <p:extLst>
      <p:ext uri="{BB962C8B-B14F-4D97-AF65-F5344CB8AC3E}">
        <p14:creationId xmlns:p14="http://schemas.microsoft.com/office/powerpoint/2010/main" val="1816674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Primary assessment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Identify immediate life threats.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Form an overall general impression of the patient’s level of distress.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Note the age and position of the patient.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Use AVPU scale to check for responsiveness.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Ask the patient about his or her chief complaint. </a:t>
            </a:r>
          </a:p>
          <a:p>
            <a:endParaRPr lang="en-US"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3194F8-EA35-A648-8893-DCE3F17994CB}" type="slidenum">
              <a:rPr lang="en-US" altLang="en-US" sz="1200"/>
              <a:pPr eaLnBrk="1" hangingPunct="1"/>
              <a:t>52</a:t>
            </a:fld>
            <a:endParaRPr lang="en-US" altLang="en-US" sz="1200" dirty="0"/>
          </a:p>
        </p:txBody>
      </p:sp>
    </p:spTree>
    <p:extLst>
      <p:ext uri="{BB962C8B-B14F-4D97-AF65-F5344CB8AC3E}">
        <p14:creationId xmlns:p14="http://schemas.microsoft.com/office/powerpoint/2010/main" val="20794466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Assessing ABCs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Make sure airway is patent and adequate.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Evaluate whether the patient’s breathing is adequate. </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A6879B-9A26-C143-9863-511D73F44129}" type="slidenum">
              <a:rPr lang="en-US" altLang="en-US" sz="1200"/>
              <a:pPr eaLnBrk="1" hangingPunct="1"/>
              <a:t>53</a:t>
            </a:fld>
            <a:endParaRPr lang="en-US" altLang="en-US" sz="1200" dirty="0"/>
          </a:p>
        </p:txBody>
      </p:sp>
    </p:spTree>
    <p:extLst>
      <p:ext uri="{BB962C8B-B14F-4D97-AF65-F5344CB8AC3E}">
        <p14:creationId xmlns:p14="http://schemas.microsoft.com/office/powerpoint/2010/main" val="1111076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err="1"/>
              <a:t>c.</a:t>
            </a:r>
            <a:r>
              <a:rPr lang="en-US" dirty="0"/>
              <a:t> Assess breath sounds.</a:t>
            </a:r>
            <a:endParaRPr lang="en-IN" dirty="0"/>
          </a:p>
          <a:p>
            <a:pPr>
              <a:defRPr/>
            </a:pPr>
            <a:r>
              <a:rPr lang="en-US" dirty="0"/>
              <a:t>		</a:t>
            </a:r>
            <a:endParaRPr lang="en-IN" dirty="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49F5B2-38B4-2949-8A94-8733D2FAAAC4}"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4859373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4. Assess circulation.</a:t>
            </a:r>
            <a:endParaRPr lang="en-IN" dirty="0"/>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a. Assess pulse rate, rhythm, and quality.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Evaluate for shock and bleeding.</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Assess perfusion by evaluating skin color, temperature, and condition.</a:t>
            </a:r>
          </a:p>
          <a:p>
            <a:pPr>
              <a:defRPr/>
            </a:pPr>
            <a:endParaRPr lang="en-US" dirty="0">
              <a:ea typeface="+mn-ea"/>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68A930A-1A76-584D-97A5-0A99A4F77B88}" type="slidenum">
              <a:rPr lang="en-US" altLang="en-US" sz="1200"/>
              <a:pPr eaLnBrk="1" hangingPunct="1"/>
              <a:t>55</a:t>
            </a:fld>
            <a:endParaRPr lang="en-US" altLang="en-US" sz="1200" dirty="0"/>
          </a:p>
        </p:txBody>
      </p:sp>
    </p:spTree>
    <p:extLst>
      <p:ext uri="{BB962C8B-B14F-4D97-AF65-F5344CB8AC3E}">
        <p14:creationId xmlns:p14="http://schemas.microsoft.com/office/powerpoint/2010/main" val="10614247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Make transport decision.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Address the life threat.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Proceed with rapid transport.</a:t>
            </a:r>
            <a:endParaRPr lang="en-IN"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2E50D3-AF41-C242-8551-D0432E5D17AF}" type="slidenum">
              <a:rPr lang="en-US" altLang="en-US" sz="1200"/>
              <a:pPr eaLnBrk="1" hangingPunct="1"/>
              <a:t>56</a:t>
            </a:fld>
            <a:endParaRPr lang="en-US" altLang="en-US" sz="1200" dirty="0"/>
          </a:p>
        </p:txBody>
      </p:sp>
    </p:spTree>
    <p:extLst>
      <p:ext uri="{BB962C8B-B14F-4D97-AF65-F5344CB8AC3E}">
        <p14:creationId xmlns:p14="http://schemas.microsoft.com/office/powerpoint/2010/main" val="2194201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Investigate the patient’s chief complaint.</a:t>
            </a:r>
            <a:r>
              <a:rPr lang="en-IN" altLang="en-US" dirty="0">
                <a:latin typeface="Times New Roman" charset="0"/>
                <a:ea typeface="MS PGothic" charset="-128"/>
              </a:rPr>
              <a:t> </a:t>
            </a:r>
            <a:r>
              <a:rPr lang="en-US" altLang="en-US" dirty="0">
                <a:latin typeface="Times New Roman" charset="0"/>
                <a:ea typeface="MS PGothic" charset="-128"/>
              </a:rPr>
              <a:t>and determine what the patient has done for the breathing problem.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With patients in respiratory distress, a SAMPLE history can be collected from bystanders or family, if they are present.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E44AD2-AD3C-5E47-B21D-B5CE8D777D9A}" type="slidenum">
              <a:rPr lang="en-US" altLang="en-US" sz="1200"/>
              <a:pPr eaLnBrk="1" hangingPunct="1"/>
              <a:t>57</a:t>
            </a:fld>
            <a:endParaRPr lang="en-US" altLang="en-US" sz="1200" dirty="0"/>
          </a:p>
        </p:txBody>
      </p:sp>
    </p:spTree>
    <p:extLst>
      <p:ext uri="{BB962C8B-B14F-4D97-AF65-F5344CB8AC3E}">
        <p14:creationId xmlns:p14="http://schemas.microsoft.com/office/powerpoint/2010/main" val="5649887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The OPQRST assessment can be used to assess for pain and gather information about the breathing problem.</a:t>
            </a:r>
            <a:endParaRPr lang="en-IN" dirty="0"/>
          </a:p>
          <a:p>
            <a:pPr>
              <a:defRPr/>
            </a:pPr>
            <a:r>
              <a:rPr lang="en-US" dirty="0"/>
              <a:t>4. The PASTE assessment is an alternative assessment for a complaint of shortness of breath or difficulty breathing.</a:t>
            </a:r>
            <a:endParaRPr lang="en-IN" dirty="0"/>
          </a:p>
          <a:p>
            <a:pPr>
              <a:defRPr/>
            </a:pPr>
            <a:r>
              <a:rPr lang="en-IN" dirty="0"/>
              <a:t> 	</a:t>
            </a:r>
            <a:r>
              <a:rPr lang="en-US" dirty="0"/>
              <a:t>a. Progression</a:t>
            </a:r>
            <a:endParaRPr lang="en-IN" dirty="0"/>
          </a:p>
          <a:p>
            <a:pPr>
              <a:defRPr/>
            </a:pPr>
            <a:r>
              <a:rPr lang="en-IN" dirty="0"/>
              <a:t> 	</a:t>
            </a:r>
            <a:r>
              <a:rPr lang="en-US" dirty="0" err="1"/>
              <a:t>b.</a:t>
            </a:r>
            <a:r>
              <a:rPr lang="en-US" dirty="0"/>
              <a:t> Associated chest pain</a:t>
            </a:r>
            <a:endParaRPr lang="en-IN" dirty="0"/>
          </a:p>
          <a:p>
            <a:pPr>
              <a:defRPr/>
            </a:pPr>
            <a:r>
              <a:rPr lang="en-IN" dirty="0"/>
              <a:t> 	</a:t>
            </a:r>
            <a:r>
              <a:rPr lang="en-US" dirty="0" err="1"/>
              <a:t>c.</a:t>
            </a:r>
            <a:r>
              <a:rPr lang="en-US" dirty="0"/>
              <a:t> Sputum</a:t>
            </a:r>
            <a:endParaRPr lang="en-IN" dirty="0"/>
          </a:p>
          <a:p>
            <a:pPr>
              <a:defRPr/>
            </a:pPr>
            <a:r>
              <a:rPr lang="en-IN" dirty="0"/>
              <a:t> 	</a:t>
            </a:r>
            <a:r>
              <a:rPr lang="en-US" dirty="0" err="1"/>
              <a:t>d.</a:t>
            </a:r>
            <a:r>
              <a:rPr lang="en-US" dirty="0"/>
              <a:t> Talking tiredness</a:t>
            </a:r>
            <a:endParaRPr lang="en-IN" dirty="0"/>
          </a:p>
          <a:p>
            <a:pPr>
              <a:defRPr/>
            </a:pPr>
            <a:r>
              <a:rPr lang="en-IN" dirty="0"/>
              <a:t> 	</a:t>
            </a:r>
            <a:r>
              <a:rPr lang="en-US" dirty="0"/>
              <a:t>e. Exercise tolerance</a:t>
            </a:r>
            <a:endParaRPr lang="en-IN" dirty="0"/>
          </a:p>
          <a:p>
            <a:pPr marL="685800" indent="-228600">
              <a:spcBef>
                <a:spcPts val="0"/>
              </a:spcBef>
              <a:spcAft>
                <a:spcPts val="300"/>
              </a:spcAft>
              <a:tabLst>
                <a:tab pos="685800" algn="l"/>
              </a:tabLst>
              <a:defRPr/>
            </a:pPr>
            <a:endParaRPr lang="en-US" dirty="0">
              <a:latin typeface="Times New Roman"/>
              <a:ea typeface="Times New Roman"/>
            </a:endParaRPr>
          </a:p>
          <a:p>
            <a:pPr>
              <a:defRPr/>
            </a:pPr>
            <a:endParaRPr lang="en-US" dirty="0">
              <a:ea typeface="+mn-ea"/>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AAF5D60-340A-7B41-B54E-7162DE399D64}"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7403817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D. Secondary assessment</a:t>
            </a:r>
            <a:endParaRPr lang="en-IN" dirty="0"/>
          </a:p>
          <a:p>
            <a:pPr>
              <a:defRPr/>
            </a:pPr>
            <a:r>
              <a:rPr lang="en-IN" dirty="0"/>
              <a:t> 	</a:t>
            </a:r>
            <a:r>
              <a:rPr lang="en-US" dirty="0"/>
              <a:t>1. Only proceed with secondary assessment if life threats have been addressed and treated.</a:t>
            </a:r>
            <a:endParaRPr lang="en-IN" dirty="0"/>
          </a:p>
          <a:p>
            <a:pPr>
              <a:defRPr/>
            </a:pPr>
            <a:r>
              <a:rPr lang="en-IN" dirty="0"/>
              <a:t> 	</a:t>
            </a:r>
            <a:r>
              <a:rPr lang="en-US" dirty="0"/>
              <a:t>2. Use monitoring devices if you have them. </a:t>
            </a:r>
            <a:endParaRPr lang="en-US" dirty="0">
              <a:solidFill>
                <a:srgbClr val="000000"/>
              </a:solidFill>
              <a:latin typeface="Times New Roman"/>
              <a:ea typeface="Times New Roman"/>
              <a:cs typeface="Berkeley-Book"/>
            </a:endParaRPr>
          </a:p>
          <a:p>
            <a:pPr>
              <a:defRPr/>
            </a:pPr>
            <a:endParaRPr lang="en-US" dirty="0">
              <a:ea typeface="+mn-ea"/>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0CEDFB-9822-AF4E-BC06-B3AE1CE143AA}"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8683463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Secondary assessment of COPD versus congestive heart failure. </a:t>
            </a:r>
            <a:endParaRPr lang="en-IN" dirty="0"/>
          </a:p>
          <a:p>
            <a:pPr>
              <a:defRPr/>
            </a:pPr>
            <a:r>
              <a:rPr lang="en-IN" dirty="0"/>
              <a:t> 	</a:t>
            </a:r>
            <a:r>
              <a:rPr lang="en-US" dirty="0"/>
              <a:t>a. Patients with COPD:</a:t>
            </a:r>
            <a:endParaRPr lang="en-IN" dirty="0"/>
          </a:p>
          <a:p>
            <a:pPr>
              <a:defRPr/>
            </a:pPr>
            <a:r>
              <a:rPr lang="en-IN" dirty="0"/>
              <a:t>		</a:t>
            </a:r>
            <a:r>
              <a:rPr lang="en-US" dirty="0" err="1"/>
              <a:t>i.</a:t>
            </a:r>
            <a:r>
              <a:rPr lang="en-US" dirty="0"/>
              <a:t> Are usually older than 50 years of age</a:t>
            </a:r>
            <a:endParaRPr lang="en-IN" dirty="0"/>
          </a:p>
          <a:p>
            <a:pPr>
              <a:defRPr/>
            </a:pPr>
            <a:r>
              <a:rPr lang="en-IN" dirty="0"/>
              <a:t>		</a:t>
            </a:r>
            <a:r>
              <a:rPr lang="en-US" dirty="0" err="1"/>
              <a:t>ii.</a:t>
            </a:r>
            <a:r>
              <a:rPr lang="en-US" dirty="0"/>
              <a:t> Often have a history of lung problems</a:t>
            </a:r>
            <a:endParaRPr lang="en-IN" dirty="0"/>
          </a:p>
          <a:p>
            <a:pPr>
              <a:defRPr/>
            </a:pPr>
            <a:r>
              <a:rPr lang="en-IN" dirty="0"/>
              <a:t>		</a:t>
            </a:r>
            <a:r>
              <a:rPr lang="en-US" dirty="0"/>
              <a:t>iii. Are almost always long-term active or former cigarette smokers</a:t>
            </a:r>
            <a:endParaRPr lang="en-IN" dirty="0"/>
          </a:p>
          <a:p>
            <a:pPr>
              <a:defRPr/>
            </a:pPr>
            <a:r>
              <a:rPr lang="en-IN" dirty="0"/>
              <a:t> 		</a:t>
            </a:r>
            <a:r>
              <a:rPr lang="en-US" dirty="0"/>
              <a:t>iv. Complain of tightness in the chest and constant fatigue</a:t>
            </a:r>
            <a:endParaRPr lang="en-IN" dirty="0"/>
          </a:p>
          <a:p>
            <a:pPr>
              <a:defRPr/>
            </a:pPr>
            <a:r>
              <a:rPr lang="en-IN" dirty="0"/>
              <a:t>		</a:t>
            </a:r>
            <a:r>
              <a:rPr lang="en-US" dirty="0"/>
              <a:t>v. Chest may have a barrel-like appearance. </a:t>
            </a:r>
            <a:endParaRPr lang="en-IN" dirty="0"/>
          </a:p>
          <a:p>
            <a:pPr>
              <a:defRPr/>
            </a:pPr>
            <a:r>
              <a:rPr lang="en-IN" dirty="0"/>
              <a:t> 		</a:t>
            </a:r>
            <a:r>
              <a:rPr lang="en-US" dirty="0"/>
              <a:t>vi. Often use accessory muscles to breathe</a:t>
            </a:r>
            <a:endParaRPr lang="en-IN" dirty="0"/>
          </a:p>
          <a:p>
            <a:pPr>
              <a:defRPr/>
            </a:pPr>
            <a:r>
              <a:rPr lang="en-IN" dirty="0"/>
              <a:t> 		</a:t>
            </a:r>
            <a:r>
              <a:rPr lang="en-US" dirty="0"/>
              <a:t>vii. Exhibit abnormal breath sounds</a:t>
            </a:r>
          </a:p>
          <a:p>
            <a:pPr>
              <a:defRPr/>
            </a:pPr>
            <a:r>
              <a:rPr lang="en-US" dirty="0"/>
              <a:t>		viii. Often exhale through pursed lips</a:t>
            </a:r>
          </a:p>
          <a:p>
            <a:pPr>
              <a:defRPr/>
            </a:pPr>
            <a:r>
              <a:rPr lang="en-US" dirty="0"/>
              <a:t>		ix. Have digital clubbing (abnormal enlargement of the ends of the fingers)</a:t>
            </a:r>
            <a:endParaRPr lang="en-IN" dirty="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2CC488-BBBF-7F4C-92CF-AC2DE2702F47}" type="slidenum">
              <a:rPr lang="en-US" altLang="en-US" sz="1200"/>
              <a:pPr eaLnBrk="1" hangingPunct="1"/>
              <a:t>60</a:t>
            </a:fld>
            <a:endParaRPr lang="en-US" altLang="en-US" sz="1200" dirty="0"/>
          </a:p>
        </p:txBody>
      </p:sp>
    </p:spTree>
    <p:extLst>
      <p:ext uri="{BB962C8B-B14F-4D97-AF65-F5344CB8AC3E}">
        <p14:creationId xmlns:p14="http://schemas.microsoft.com/office/powerpoint/2010/main" val="79073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endParaRPr lang="en-IN" altLang="en-US" dirty="0">
              <a:latin typeface="Times New Roman" charset="0"/>
              <a:ea typeface="MS PGothic" charset="-128"/>
            </a:endParaRPr>
          </a:p>
          <a:p>
            <a:r>
              <a:rPr lang="en-US" altLang="en-US" dirty="0">
                <a:latin typeface="Times New Roman" charset="0"/>
                <a:ea typeface="MS PGothic" charset="-128"/>
              </a:rPr>
              <a:t>A. EMTs often encounter patients complaining of dyspnea.</a:t>
            </a:r>
            <a:endParaRPr lang="en-IN" altLang="en-US" dirty="0">
              <a:latin typeface="Times New Roman" charset="0"/>
              <a:ea typeface="MS PGothic" charset="-128"/>
            </a:endParaRPr>
          </a:p>
          <a:p>
            <a:r>
              <a:rPr lang="en-US" altLang="en-US" dirty="0">
                <a:latin typeface="Times New Roman" charset="0"/>
                <a:ea typeface="MS PGothic" charset="-128"/>
              </a:rPr>
              <a:t>B. Dyspnea can be caused by many different conditions.</a:t>
            </a:r>
            <a:endParaRPr lang="en-IN" altLang="en-US" dirty="0">
              <a:latin typeface="Times New Roman" charset="0"/>
              <a:ea typeface="MS PGothic" charset="-128"/>
            </a:endParaRPr>
          </a:p>
          <a:p>
            <a:r>
              <a:rPr lang="en-IN" sz="1200" b="0" kern="1200" dirty="0">
                <a:solidFill>
                  <a:schemeClr val="tx1"/>
                </a:solidFill>
                <a:effectLst/>
                <a:latin typeface="Times New Roman" pitchFamily="18" charset="0"/>
                <a:ea typeface="MS PGothic" pitchFamily="34" charset="-128"/>
                <a:cs typeface="+mn-cs"/>
              </a:rPr>
              <a:t> 	</a:t>
            </a:r>
            <a:r>
              <a:rPr lang="en-US" sz="1200" b="0" kern="1200" dirty="0">
                <a:solidFill>
                  <a:schemeClr val="tx1"/>
                </a:solidFill>
                <a:effectLst/>
                <a:latin typeface="Times New Roman" pitchFamily="18" charset="0"/>
                <a:ea typeface="MS PGothic" pitchFamily="34" charset="-128"/>
                <a:cs typeface="+mn-cs"/>
              </a:rPr>
              <a:t>1. Dyspnea’s cause can be difficult to determine.</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2. Even without a definitive diagnosis, you may still be able to save a patient’s life.</a:t>
            </a:r>
            <a:endParaRPr lang="en-US" sz="1200" b="1" kern="1200" dirty="0">
              <a:solidFill>
                <a:schemeClr val="tx1"/>
              </a:solidFill>
              <a:effectLst/>
              <a:latin typeface="Times New Roman" pitchFamily="18" charset="0"/>
              <a:ea typeface="MS PGothic" pitchFamily="34" charset="-128"/>
              <a:cs typeface="+mn-cs"/>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104065-2D1F-AE4A-91E2-3B90E8A60443}" type="slidenum">
              <a:rPr lang="en-US" altLang="en-US" sz="1200"/>
              <a:pPr eaLnBrk="1" hangingPunct="1"/>
              <a:t>7</a:t>
            </a:fld>
            <a:endParaRPr lang="en-US" altLang="en-US" sz="1200" dirty="0"/>
          </a:p>
        </p:txBody>
      </p:sp>
    </p:spTree>
    <p:extLst>
      <p:ext uri="{BB962C8B-B14F-4D97-AF65-F5344CB8AC3E}">
        <p14:creationId xmlns:p14="http://schemas.microsoft.com/office/powerpoint/2010/main" val="5764440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Repeat the primary assessment.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Determine if there have been changes in the patient’s condition.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Confirm the adequacy of interventions and patient status.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Interventions for respiratory problems may include: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Providing oxygen via nonrebreathing mask at 15 L/min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Providing positive pressure ventilations using a bag-mask device; pocket mask; or flow-restricted, oxygen-powered device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Using airway management techniques such as an oropharyngeal airway, nasopharyngeal airway, suctioning, airway positioning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Providing noninvasive ventilator support CPAP</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Positioning the patient in a high Fowler position or position of choice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f. Assisting the patient with respiratory medications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Communicate all relevant information to the staff at the receiving hospital.</a:t>
            </a:r>
            <a:endParaRPr lang="en-IN" altLang="en-US" dirty="0">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288CAFD-8254-0A48-A426-DD0F3E91E258}"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1806050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Emergency Medical Care</a:t>
            </a:r>
            <a:endParaRPr lang="en-IN" altLang="en-US" dirty="0">
              <a:latin typeface="Times New Roman" charset="0"/>
              <a:ea typeface="MS PGothic" charset="-128"/>
            </a:endParaRPr>
          </a:p>
          <a:p>
            <a:r>
              <a:rPr lang="en-US" altLang="en-US" dirty="0">
                <a:latin typeface="Times New Roman" charset="0"/>
                <a:ea typeface="MS PGothic" charset="-128"/>
              </a:rPr>
              <a:t>A. Management of respiratory distress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Administer supplemental oxygen immediately.</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2. Administer ventilatory support if the patient’s mental status is declining, if they are in moderate to severe respiratory distress, or if the depth of respiration is inadequate.</a:t>
            </a:r>
          </a:p>
          <a:p>
            <a:r>
              <a:rPr lang="en-US" sz="1200" kern="1200" dirty="0">
                <a:solidFill>
                  <a:schemeClr val="tx1"/>
                </a:solidFill>
                <a:effectLst/>
                <a:latin typeface="Times New Roman" pitchFamily="18" charset="0"/>
                <a:ea typeface="MS PGothic" pitchFamily="34" charset="-128"/>
                <a:cs typeface="+mn-cs"/>
              </a:rPr>
              <a:t> 	3. Monitor the patient’s respiratory status.</a:t>
            </a:r>
          </a:p>
          <a:p>
            <a:r>
              <a:rPr lang="en-US" sz="1200" kern="1200" dirty="0">
                <a:solidFill>
                  <a:schemeClr val="tx1"/>
                </a:solidFill>
                <a:effectLst/>
                <a:latin typeface="Times New Roman" pitchFamily="18" charset="0"/>
                <a:ea typeface="MS PGothic" pitchFamily="34" charset="-128"/>
                <a:cs typeface="+mn-cs"/>
              </a:rPr>
              <a:t> 	4. Provide emotional support.</a:t>
            </a:r>
          </a:p>
          <a:p>
            <a:r>
              <a:rPr lang="en-US" sz="1200" kern="1200" dirty="0">
                <a:solidFill>
                  <a:schemeClr val="tx1"/>
                </a:solidFill>
                <a:effectLst/>
                <a:latin typeface="Times New Roman" pitchFamily="18" charset="0"/>
                <a:ea typeface="MS PGothic" pitchFamily="34" charset="-128"/>
                <a:cs typeface="+mn-cs"/>
              </a:rPr>
              <a:t> 	5. The patient may have a metered-dose inhaler (MDI) or small-volume nebulizer.</a:t>
            </a:r>
          </a:p>
          <a:p>
            <a:r>
              <a:rPr lang="en-US" sz="1200" kern="1200" dirty="0">
                <a:solidFill>
                  <a:schemeClr val="tx1"/>
                </a:solidFill>
                <a:effectLst/>
                <a:latin typeface="Times New Roman" pitchFamily="18" charset="0"/>
                <a:ea typeface="MS PGothic" pitchFamily="34" charset="-128"/>
                <a:cs typeface="+mn-cs"/>
              </a:rPr>
              <a:t> 		a. Consult medical control and make sure the medication is indicated.</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8A1DED3-7B18-0B4F-902D-ACF5A7831484}"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8277447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b.</a:t>
            </a:r>
            <a:r>
              <a:rPr lang="en-US" altLang="en-US" dirty="0">
                <a:latin typeface="Times New Roman" charset="0"/>
                <a:ea typeface="MS PGothic" charset="-128"/>
              </a:rPr>
              <a:t> Ensure that there are no contraindications to the patient’s condition:</a:t>
            </a:r>
            <a:endParaRPr lang="en-IN" altLang="en-US" dirty="0">
              <a:latin typeface="Times New Roman" charset="0"/>
              <a:ea typeface="MS PGothic" charset="-128"/>
            </a:endParaRPr>
          </a:p>
          <a:p>
            <a:pPr>
              <a:defRPr/>
            </a:pPr>
            <a:r>
              <a:rPr lang="en-US" dirty="0" err="1"/>
              <a:t>c.</a:t>
            </a:r>
            <a:r>
              <a:rPr lang="en-US" dirty="0"/>
              <a:t> Most respiratory inhalation medications are used relax the muscles that surround the air passages in the lungs, leading to dilation of the airways. </a:t>
            </a:r>
            <a:endParaRPr lang="en-IN" dirty="0"/>
          </a:p>
          <a:p>
            <a:pPr>
              <a:defRPr/>
            </a:pPr>
            <a:r>
              <a:rPr lang="en-US" dirty="0" err="1"/>
              <a:t>d.</a:t>
            </a:r>
            <a:r>
              <a:rPr lang="en-US" dirty="0"/>
              <a:t> Common side effects of inhalers:</a:t>
            </a:r>
            <a:endParaRPr lang="en-IN" dirty="0"/>
          </a:p>
          <a:p>
            <a:pPr>
              <a:defRPr/>
            </a:pPr>
            <a:r>
              <a:rPr lang="en-IN" dirty="0"/>
              <a:t> 	</a:t>
            </a:r>
            <a:r>
              <a:rPr lang="en-US" dirty="0" err="1"/>
              <a:t>i.</a:t>
            </a:r>
            <a:r>
              <a:rPr lang="en-US" dirty="0"/>
              <a:t> Increased pulse rate</a:t>
            </a:r>
            <a:endParaRPr lang="en-IN" dirty="0"/>
          </a:p>
          <a:p>
            <a:pPr>
              <a:defRPr/>
            </a:pPr>
            <a:r>
              <a:rPr lang="en-IN" dirty="0"/>
              <a:t> 	</a:t>
            </a:r>
            <a:r>
              <a:rPr lang="en-US" dirty="0" err="1"/>
              <a:t>ii.</a:t>
            </a:r>
            <a:r>
              <a:rPr lang="en-US" dirty="0"/>
              <a:t> Nervousness</a:t>
            </a:r>
            <a:endParaRPr lang="en-IN" dirty="0"/>
          </a:p>
          <a:p>
            <a:pPr>
              <a:defRPr/>
            </a:pPr>
            <a:r>
              <a:rPr lang="en-IN" dirty="0"/>
              <a:t> 	</a:t>
            </a:r>
            <a:r>
              <a:rPr lang="en-US" dirty="0"/>
              <a:t>iii. Muscle tremors</a:t>
            </a:r>
            <a:endParaRPr lang="en-IN" dirty="0"/>
          </a:p>
          <a:p>
            <a:pPr>
              <a:defRPr/>
            </a:pPr>
            <a:r>
              <a:rPr lang="en-US" dirty="0"/>
              <a:t>e. Medication from an inhaler is delivered through the respiratory tract to the lung.</a:t>
            </a:r>
            <a:endParaRPr lang="en-IN" dirty="0"/>
          </a:p>
          <a:p>
            <a:pPr>
              <a:defRPr/>
            </a:pPr>
            <a:r>
              <a:rPr lang="en-US" dirty="0"/>
              <a:t>f. Follow the steps in Skill Drill 16-1 to help a patient self-administer medication from an MDI.</a:t>
            </a:r>
            <a:endParaRPr lang="en-IN" dirty="0"/>
          </a:p>
          <a:p>
            <a:pPr>
              <a:defRPr/>
            </a:pPr>
            <a:r>
              <a:rPr lang="en-US" dirty="0"/>
              <a:t>g. Follow the steps in Skill Drill 16-2 to help a patient self-administer medication from a small-volume nebulizer. </a:t>
            </a:r>
            <a:endParaRPr lang="en-IN" dirty="0"/>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216BF7-6948-784D-A211-A98521D36FF7}"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2999601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VIII. Treatment of Specific Conditions</a:t>
            </a:r>
            <a:endParaRPr lang="en-IN" dirty="0"/>
          </a:p>
          <a:p>
            <a:pPr>
              <a:defRPr/>
            </a:pPr>
            <a:r>
              <a:rPr lang="en-US" dirty="0"/>
              <a:t>A. Upper or lower airway infection</a:t>
            </a:r>
            <a:endParaRPr lang="en-IN" dirty="0"/>
          </a:p>
          <a:p>
            <a:pPr>
              <a:defRPr/>
            </a:pPr>
            <a:r>
              <a:rPr lang="en-IN" dirty="0"/>
              <a:t> 	</a:t>
            </a:r>
            <a:r>
              <a:rPr lang="en-US" dirty="0"/>
              <a:t>1. Administer humidified oxygen (if available).</a:t>
            </a:r>
            <a:endParaRPr lang="en-IN" dirty="0"/>
          </a:p>
          <a:p>
            <a:pPr>
              <a:defRPr/>
            </a:pPr>
            <a:r>
              <a:rPr lang="en-IN" dirty="0"/>
              <a:t> 	</a:t>
            </a:r>
            <a:r>
              <a:rPr lang="en-US" dirty="0"/>
              <a:t>2. Do not attempt to suction the airway or place an oropharyngeal airway in a patient with suspected epiglottitis. </a:t>
            </a:r>
            <a:endParaRPr lang="en-IN" dirty="0"/>
          </a:p>
          <a:p>
            <a:pPr>
              <a:defRPr/>
            </a:pPr>
            <a:r>
              <a:rPr lang="en-IN" dirty="0"/>
              <a:t> 	</a:t>
            </a:r>
            <a:r>
              <a:rPr lang="en-US" dirty="0"/>
              <a:t>3. Position comfortably.</a:t>
            </a:r>
            <a:endParaRPr lang="en-IN" dirty="0"/>
          </a:p>
          <a:p>
            <a:pPr>
              <a:defRPr/>
            </a:pPr>
            <a:r>
              <a:rPr lang="en-IN" dirty="0"/>
              <a:t> 	</a:t>
            </a:r>
            <a:r>
              <a:rPr lang="en-US" dirty="0"/>
              <a:t>4. Transport promptly.</a:t>
            </a:r>
            <a:endParaRPr lang="en-IN" dirty="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860AC2-D529-A54E-94B2-98BE1BAC756A}" type="slidenum">
              <a:rPr lang="en-US" altLang="en-US" sz="1200"/>
              <a:pPr eaLnBrk="1" hangingPunct="1"/>
              <a:t>64</a:t>
            </a:fld>
            <a:endParaRPr lang="en-US" altLang="en-US" sz="1200" dirty="0"/>
          </a:p>
        </p:txBody>
      </p:sp>
    </p:spTree>
    <p:extLst>
      <p:ext uri="{BB962C8B-B14F-4D97-AF65-F5344CB8AC3E}">
        <p14:creationId xmlns:p14="http://schemas.microsoft.com/office/powerpoint/2010/main" val="4837015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B. Acute pulmonary edema</a:t>
            </a:r>
            <a:endParaRPr lang="en-IN" dirty="0"/>
          </a:p>
          <a:p>
            <a:pPr>
              <a:defRPr/>
            </a:pPr>
            <a:r>
              <a:rPr lang="en-IN" dirty="0"/>
              <a:t> 	</a:t>
            </a:r>
            <a:r>
              <a:rPr lang="en-US" dirty="0"/>
              <a:t>1. Provide 100% oxygen.</a:t>
            </a:r>
            <a:endParaRPr lang="en-IN" dirty="0"/>
          </a:p>
          <a:p>
            <a:pPr>
              <a:defRPr/>
            </a:pPr>
            <a:r>
              <a:rPr lang="en-IN" dirty="0"/>
              <a:t> 	</a:t>
            </a:r>
            <a:r>
              <a:rPr lang="en-US" dirty="0"/>
              <a:t>2. Suction, if necessary</a:t>
            </a:r>
            <a:endParaRPr lang="en-IN" dirty="0"/>
          </a:p>
          <a:p>
            <a:pPr>
              <a:defRPr/>
            </a:pPr>
            <a:r>
              <a:rPr lang="en-IN" dirty="0"/>
              <a:t> 	</a:t>
            </a:r>
            <a:r>
              <a:rPr lang="en-US" dirty="0"/>
              <a:t>3. Position comfortably.</a:t>
            </a:r>
            <a:endParaRPr lang="en-IN" dirty="0"/>
          </a:p>
          <a:p>
            <a:pPr>
              <a:defRPr/>
            </a:pPr>
            <a:r>
              <a:rPr lang="en-IN" dirty="0"/>
              <a:t> 	</a:t>
            </a:r>
            <a:r>
              <a:rPr lang="en-US" dirty="0"/>
              <a:t>4. Provide CPAP if indicated and allowed by protocol.</a:t>
            </a:r>
            <a:endParaRPr lang="en-IN" dirty="0"/>
          </a:p>
          <a:p>
            <a:pPr>
              <a:defRPr/>
            </a:pPr>
            <a:r>
              <a:rPr lang="en-IN" dirty="0"/>
              <a:t> 	</a:t>
            </a:r>
            <a:r>
              <a:rPr lang="en-US" dirty="0"/>
              <a:t>5. Transport promptly.</a:t>
            </a:r>
            <a:endParaRPr lang="en-IN" dirty="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47B12C-C1BB-B64E-9108-BCC7ABF14576}" type="slidenum">
              <a:rPr lang="en-US" altLang="en-US" sz="1200"/>
              <a:pPr eaLnBrk="1" hangingPunct="1"/>
              <a:t>65</a:t>
            </a:fld>
            <a:endParaRPr lang="en-US" altLang="en-US" sz="1200" dirty="0"/>
          </a:p>
        </p:txBody>
      </p:sp>
    </p:spTree>
    <p:extLst>
      <p:ext uri="{BB962C8B-B14F-4D97-AF65-F5344CB8AC3E}">
        <p14:creationId xmlns:p14="http://schemas.microsoft.com/office/powerpoint/2010/main" val="13468847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C. COPD</a:t>
            </a:r>
            <a:endParaRPr lang="en-IN" dirty="0"/>
          </a:p>
          <a:p>
            <a:pPr>
              <a:defRPr/>
            </a:pPr>
            <a:r>
              <a:rPr lang="en-IN" dirty="0"/>
              <a:t> 	</a:t>
            </a:r>
            <a:r>
              <a:rPr lang="en-US" dirty="0"/>
              <a:t>1. Assist with prescribed inhaler.</a:t>
            </a:r>
            <a:endParaRPr lang="en-IN" dirty="0"/>
          </a:p>
          <a:p>
            <a:pPr>
              <a:defRPr/>
            </a:pPr>
            <a:r>
              <a:rPr lang="en-IN" dirty="0"/>
              <a:t> 		</a:t>
            </a:r>
            <a:r>
              <a:rPr lang="en-US" dirty="0"/>
              <a:t>a. Watch for side effects due to overuse.</a:t>
            </a:r>
            <a:endParaRPr lang="en-IN" dirty="0"/>
          </a:p>
          <a:p>
            <a:pPr>
              <a:defRPr/>
            </a:pPr>
            <a:r>
              <a:rPr lang="en-IN" dirty="0"/>
              <a:t> 	</a:t>
            </a:r>
            <a:r>
              <a:rPr lang="en-US" dirty="0"/>
              <a:t>2. Position comfortably.</a:t>
            </a:r>
            <a:endParaRPr lang="en-IN" dirty="0"/>
          </a:p>
          <a:p>
            <a:pPr>
              <a:defRPr/>
            </a:pPr>
            <a:r>
              <a:rPr lang="en-IN" dirty="0"/>
              <a:t> 	</a:t>
            </a:r>
            <a:r>
              <a:rPr lang="en-US" dirty="0"/>
              <a:t>3. Transport promptly.</a:t>
            </a:r>
            <a:endParaRPr lang="en-IN" dirty="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7F7339B-DEFF-A84C-9946-4FB768CFCEC6}" type="slidenum">
              <a:rPr lang="en-US" altLang="en-US" sz="1200"/>
              <a:pPr eaLnBrk="1" hangingPunct="1"/>
              <a:t>66</a:t>
            </a:fld>
            <a:endParaRPr lang="en-US" altLang="en-US" sz="1200" dirty="0"/>
          </a:p>
        </p:txBody>
      </p:sp>
    </p:spTree>
    <p:extLst>
      <p:ext uri="{BB962C8B-B14F-4D97-AF65-F5344CB8AC3E}">
        <p14:creationId xmlns:p14="http://schemas.microsoft.com/office/powerpoint/2010/main" val="4673576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D. Asthma, hay fever, and anaphylaxis</a:t>
            </a:r>
            <a:endParaRPr lang="en-IN" dirty="0"/>
          </a:p>
          <a:p>
            <a:pPr>
              <a:defRPr/>
            </a:pPr>
            <a:r>
              <a:rPr lang="en-IN" dirty="0"/>
              <a:t> 	</a:t>
            </a:r>
            <a:r>
              <a:rPr lang="en-US" dirty="0"/>
              <a:t>1. Asthma</a:t>
            </a:r>
            <a:endParaRPr lang="en-IN" dirty="0"/>
          </a:p>
          <a:p>
            <a:pPr>
              <a:defRPr/>
            </a:pPr>
            <a:r>
              <a:rPr lang="en-IN" dirty="0"/>
              <a:t> 		</a:t>
            </a:r>
            <a:r>
              <a:rPr lang="en-US" dirty="0"/>
              <a:t>a. Be prepared to suction. </a:t>
            </a:r>
            <a:endParaRPr lang="en-IN" dirty="0"/>
          </a:p>
          <a:p>
            <a:pPr>
              <a:defRPr/>
            </a:pPr>
            <a:r>
              <a:rPr lang="en-IN" dirty="0"/>
              <a:t> 		</a:t>
            </a:r>
            <a:r>
              <a:rPr lang="en-US" dirty="0" err="1"/>
              <a:t>b.</a:t>
            </a:r>
            <a:r>
              <a:rPr lang="en-US" dirty="0"/>
              <a:t> Assist the asthma patient with prescribed inhaler.</a:t>
            </a:r>
            <a:endParaRPr lang="en-IN" dirty="0"/>
          </a:p>
          <a:p>
            <a:pPr>
              <a:defRPr/>
            </a:pPr>
            <a:r>
              <a:rPr lang="en-IN" dirty="0"/>
              <a:t> 		</a:t>
            </a:r>
            <a:r>
              <a:rPr lang="en-US" dirty="0" err="1"/>
              <a:t>c.</a:t>
            </a:r>
            <a:r>
              <a:rPr lang="en-US" dirty="0"/>
              <a:t> Provide aggressive airway management, oxygen, prompt transport.</a:t>
            </a:r>
            <a:endParaRPr lang="en-IN" dirty="0"/>
          </a:p>
          <a:p>
            <a:pPr>
              <a:defRPr/>
            </a:pPr>
            <a:r>
              <a:rPr lang="en-US" dirty="0"/>
              <a:t>		</a:t>
            </a:r>
            <a:endParaRPr lang="en-IN" dirty="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2DE6EF-9E11-EC4D-BC65-443CF8FD7871}" type="slidenum">
              <a:rPr lang="en-US" altLang="en-US" sz="1200"/>
              <a:pPr eaLnBrk="1" hangingPunct="1"/>
              <a:t>67</a:t>
            </a:fld>
            <a:endParaRPr lang="en-US" altLang="en-US" sz="1200" dirty="0"/>
          </a:p>
        </p:txBody>
      </p:sp>
    </p:spTree>
    <p:extLst>
      <p:ext uri="{BB962C8B-B14F-4D97-AF65-F5344CB8AC3E}">
        <p14:creationId xmlns:p14="http://schemas.microsoft.com/office/powerpoint/2010/main" val="15319231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2. Hay fever</a:t>
            </a:r>
            <a:endParaRPr lang="en-IN" dirty="0"/>
          </a:p>
          <a:p>
            <a:pPr>
              <a:defRPr/>
            </a:pPr>
            <a:r>
              <a:rPr lang="en-IN" dirty="0"/>
              <a:t> 	</a:t>
            </a:r>
            <a:r>
              <a:rPr lang="en-US" dirty="0"/>
              <a:t>a. Hay fever is unlikely to need emergency treatment.</a:t>
            </a:r>
            <a:endParaRPr lang="en-IN" dirty="0"/>
          </a:p>
          <a:p>
            <a:pPr>
              <a:defRPr/>
            </a:pPr>
            <a:r>
              <a:rPr lang="en-IN" dirty="0"/>
              <a:t> 	</a:t>
            </a:r>
            <a:r>
              <a:rPr lang="en-US" dirty="0" err="1"/>
              <a:t>b.</a:t>
            </a:r>
            <a:r>
              <a:rPr lang="en-US" dirty="0"/>
              <a:t> Manage the airway and give oxygen according to the level of distress.</a:t>
            </a:r>
            <a:endParaRPr lang="en-IN" dirty="0"/>
          </a:p>
          <a:p>
            <a:pPr>
              <a:defRPr/>
            </a:pPr>
            <a:r>
              <a:rPr lang="en-US" dirty="0"/>
              <a:t>3. Anaphylaxis</a:t>
            </a:r>
            <a:endParaRPr lang="en-IN" dirty="0"/>
          </a:p>
          <a:p>
            <a:pPr>
              <a:defRPr/>
            </a:pPr>
            <a:r>
              <a:rPr lang="en-IN" dirty="0"/>
              <a:t> 	</a:t>
            </a:r>
            <a:r>
              <a:rPr lang="en-US" dirty="0"/>
              <a:t>a. Remove the offending agent.</a:t>
            </a:r>
            <a:endParaRPr lang="en-IN" dirty="0"/>
          </a:p>
          <a:p>
            <a:pPr>
              <a:defRPr/>
            </a:pPr>
            <a:r>
              <a:rPr lang="en-IN" dirty="0"/>
              <a:t> 	</a:t>
            </a:r>
            <a:r>
              <a:rPr lang="en-US" dirty="0" err="1"/>
              <a:t>b.</a:t>
            </a:r>
            <a:r>
              <a:rPr lang="en-US" dirty="0"/>
              <a:t> Provide aggressive airway management, oxygen and prompt transport.</a:t>
            </a:r>
            <a:endParaRPr lang="en-IN" dirty="0"/>
          </a:p>
          <a:p>
            <a:pPr>
              <a:defRPr/>
            </a:pPr>
            <a:r>
              <a:rPr lang="en-IN" dirty="0"/>
              <a:t> 	</a:t>
            </a:r>
            <a:r>
              <a:rPr lang="en-US" dirty="0" err="1"/>
              <a:t>c.</a:t>
            </a:r>
            <a:r>
              <a:rPr lang="en-US" dirty="0"/>
              <a:t> Administer epinephrine if allowed by local protocol.</a:t>
            </a:r>
            <a:endParaRPr lang="en-IN" dirty="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5D4D79-95EE-E044-A2D8-B7BCC3FA8174}" type="slidenum">
              <a:rPr lang="en-US" altLang="en-US" sz="1200"/>
              <a:pPr eaLnBrk="1" hangingPunct="1"/>
              <a:t>68</a:t>
            </a:fld>
            <a:endParaRPr lang="en-US" altLang="en-US" sz="1200" dirty="0"/>
          </a:p>
        </p:txBody>
      </p:sp>
    </p:spTree>
    <p:extLst>
      <p:ext uri="{BB962C8B-B14F-4D97-AF65-F5344CB8AC3E}">
        <p14:creationId xmlns:p14="http://schemas.microsoft.com/office/powerpoint/2010/main" val="8501482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E. Spontaneous pneumothorax</a:t>
            </a:r>
            <a:endParaRPr lang="en-IN" dirty="0"/>
          </a:p>
          <a:p>
            <a:pPr>
              <a:defRPr/>
            </a:pPr>
            <a:r>
              <a:rPr lang="en-IN" dirty="0"/>
              <a:t> 	</a:t>
            </a:r>
            <a:r>
              <a:rPr lang="en-US" dirty="0"/>
              <a:t>1. Provide supplemental oxygen.</a:t>
            </a:r>
            <a:endParaRPr lang="en-IN" dirty="0"/>
          </a:p>
          <a:p>
            <a:pPr>
              <a:defRPr/>
            </a:pPr>
            <a:r>
              <a:rPr lang="en-IN" dirty="0"/>
              <a:t> 	</a:t>
            </a:r>
            <a:r>
              <a:rPr lang="en-US" dirty="0"/>
              <a:t>2. Transport promptly.</a:t>
            </a:r>
            <a:endParaRPr lang="en-IN" dirty="0"/>
          </a:p>
          <a:p>
            <a:pPr>
              <a:defRPr/>
            </a:pPr>
            <a:r>
              <a:rPr lang="en-IN" dirty="0"/>
              <a:t> 	</a:t>
            </a:r>
            <a:r>
              <a:rPr lang="en-US" dirty="0"/>
              <a:t>3. Monitor carefully.</a:t>
            </a:r>
            <a:endParaRPr lang="en-IN" dirty="0"/>
          </a:p>
          <a:p>
            <a:pPr>
              <a:defRPr/>
            </a:pPr>
            <a:r>
              <a:rPr lang="en-US" dirty="0"/>
              <a:t>F. Pleural effusion</a:t>
            </a:r>
            <a:endParaRPr lang="en-IN" dirty="0"/>
          </a:p>
          <a:p>
            <a:pPr>
              <a:defRPr/>
            </a:pPr>
            <a:r>
              <a:rPr lang="en-IN" dirty="0"/>
              <a:t> 	</a:t>
            </a:r>
            <a:r>
              <a:rPr lang="en-US" dirty="0"/>
              <a:t>1. Fluid removal must be done in hospital.</a:t>
            </a:r>
            <a:endParaRPr lang="en-IN" dirty="0"/>
          </a:p>
          <a:p>
            <a:pPr>
              <a:defRPr/>
            </a:pPr>
            <a:r>
              <a:rPr lang="en-IN" dirty="0"/>
              <a:t> 	</a:t>
            </a:r>
            <a:r>
              <a:rPr lang="en-US" dirty="0"/>
              <a:t>2. Provide oxygen and transport promptly.</a:t>
            </a:r>
            <a:endParaRPr lang="en-IN" dirty="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0F44F5-F527-E94F-9FBB-840033ED796C}"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2327325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G. Obstruction of the airway</a:t>
            </a:r>
            <a:endParaRPr lang="en-IN" dirty="0"/>
          </a:p>
          <a:p>
            <a:pPr>
              <a:defRPr/>
            </a:pPr>
            <a:r>
              <a:rPr lang="en-IN" dirty="0"/>
              <a:t> 	</a:t>
            </a:r>
            <a:r>
              <a:rPr lang="en-US" dirty="0"/>
              <a:t>1. Partial obstruction: Provide supplemental oxygen and transport.</a:t>
            </a:r>
            <a:endParaRPr lang="en-IN" dirty="0"/>
          </a:p>
          <a:p>
            <a:pPr>
              <a:defRPr/>
            </a:pPr>
            <a:r>
              <a:rPr lang="en-IN" dirty="0"/>
              <a:t> 	</a:t>
            </a:r>
            <a:r>
              <a:rPr lang="en-US" dirty="0"/>
              <a:t>2. Complete obstruction: Clear the obstruction and administer oxygen.</a:t>
            </a:r>
            <a:endParaRPr lang="en-IN" dirty="0"/>
          </a:p>
          <a:p>
            <a:pPr>
              <a:defRPr/>
            </a:pPr>
            <a:r>
              <a:rPr lang="en-IN" dirty="0"/>
              <a:t> 	</a:t>
            </a:r>
            <a:r>
              <a:rPr lang="en-US" dirty="0"/>
              <a:t>3. Transport rapidly to emergency department.</a:t>
            </a:r>
            <a:endParaRPr lang="en-IN" dirty="0"/>
          </a:p>
          <a:p>
            <a:pPr>
              <a:defRPr/>
            </a:pPr>
            <a:endParaRPr lang="en-US" dirty="0">
              <a:ea typeface="+mn-ea"/>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168DF12-E2E8-584A-AC7A-6FB15F20E4F9}" type="slidenum">
              <a:rPr lang="en-US" altLang="en-US" sz="1200"/>
              <a:pPr eaLnBrk="1" hangingPunct="1"/>
              <a:t>70</a:t>
            </a:fld>
            <a:endParaRPr lang="en-US" altLang="en-US" sz="1200" dirty="0"/>
          </a:p>
        </p:txBody>
      </p:sp>
    </p:spTree>
    <p:extLst>
      <p:ext uri="{BB962C8B-B14F-4D97-AF65-F5344CB8AC3E}">
        <p14:creationId xmlns:p14="http://schemas.microsoft.com/office/powerpoint/2010/main" val="176164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II. Anatomy of the Respiratory System</a:t>
            </a:r>
            <a:endParaRPr lang="en-IN" dirty="0"/>
          </a:p>
          <a:p>
            <a:pPr>
              <a:defRPr/>
            </a:pPr>
            <a:r>
              <a:rPr lang="en-US" dirty="0"/>
              <a:t>A. The respiratory system consists of all structures that contribute to breathing, including:</a:t>
            </a:r>
            <a:endParaRPr lang="en-IN" dirty="0"/>
          </a:p>
          <a:p>
            <a:pPr>
              <a:defRPr/>
            </a:pPr>
            <a:r>
              <a:rPr lang="en-IN" dirty="0"/>
              <a:t> 	</a:t>
            </a:r>
            <a:r>
              <a:rPr lang="en-US" dirty="0"/>
              <a:t>1. Diaphragm</a:t>
            </a:r>
            <a:endParaRPr lang="en-IN" dirty="0"/>
          </a:p>
          <a:p>
            <a:pPr>
              <a:defRPr/>
            </a:pPr>
            <a:r>
              <a:rPr lang="en-IN" dirty="0"/>
              <a:t> 	</a:t>
            </a:r>
            <a:r>
              <a:rPr lang="en-US" dirty="0"/>
              <a:t>2. Chest wall muscles</a:t>
            </a:r>
            <a:endParaRPr lang="en-IN" dirty="0"/>
          </a:p>
          <a:p>
            <a:pPr>
              <a:defRPr/>
            </a:pPr>
            <a:r>
              <a:rPr lang="en-IN" dirty="0"/>
              <a:t> 	</a:t>
            </a:r>
            <a:r>
              <a:rPr lang="en-US" dirty="0"/>
              <a:t>3. Accessory muscles of breathing</a:t>
            </a:r>
            <a:endParaRPr lang="en-IN" dirty="0"/>
          </a:p>
          <a:p>
            <a:pPr>
              <a:defRPr/>
            </a:pPr>
            <a:r>
              <a:rPr lang="en-IN" dirty="0"/>
              <a:t> 	</a:t>
            </a:r>
            <a:r>
              <a:rPr lang="en-US" dirty="0"/>
              <a:t>4. Nerves from the brain and spinal cord to those muscles</a:t>
            </a:r>
            <a:endParaRPr lang="en-IN" dirty="0"/>
          </a:p>
          <a:p>
            <a:pPr>
              <a:defRPr/>
            </a:pPr>
            <a:endParaRPr lang="en-US" dirty="0">
              <a:ea typeface="+mn-ea"/>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5FF3E04-C60C-EF4E-B1F7-1F9104AEB02E}" type="slidenum">
              <a:rPr lang="en-US" altLang="en-US" sz="1200"/>
              <a:pPr eaLnBrk="1" hangingPunct="1"/>
              <a:t>8</a:t>
            </a:fld>
            <a:endParaRPr lang="en-US" altLang="en-US" sz="1200" dirty="0"/>
          </a:p>
        </p:txBody>
      </p:sp>
    </p:spTree>
    <p:extLst>
      <p:ext uri="{BB962C8B-B14F-4D97-AF65-F5344CB8AC3E}">
        <p14:creationId xmlns:p14="http://schemas.microsoft.com/office/powerpoint/2010/main" val="9957108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H. Pulmonary embolism</a:t>
            </a:r>
            <a:endParaRPr lang="en-IN" dirty="0"/>
          </a:p>
          <a:p>
            <a:pPr>
              <a:defRPr/>
            </a:pPr>
            <a:r>
              <a:rPr lang="en-IN" dirty="0"/>
              <a:t> 	</a:t>
            </a:r>
            <a:r>
              <a:rPr lang="en-US" dirty="0"/>
              <a:t>1. Supplemental oxygen is mandatory.</a:t>
            </a:r>
            <a:endParaRPr lang="en-IN" dirty="0"/>
          </a:p>
          <a:p>
            <a:pPr>
              <a:defRPr/>
            </a:pPr>
            <a:r>
              <a:rPr lang="en-IN" dirty="0"/>
              <a:t> 	</a:t>
            </a:r>
            <a:r>
              <a:rPr lang="en-US" dirty="0"/>
              <a:t>2. Position comfortably.</a:t>
            </a:r>
            <a:endParaRPr lang="en-IN" dirty="0"/>
          </a:p>
          <a:p>
            <a:pPr>
              <a:defRPr/>
            </a:pPr>
            <a:r>
              <a:rPr lang="en-IN" dirty="0"/>
              <a:t> 	</a:t>
            </a:r>
            <a:r>
              <a:rPr lang="en-US" dirty="0"/>
              <a:t>3. If hemoptysis is present, clear the airway immediately.</a:t>
            </a:r>
            <a:endParaRPr lang="en-IN" dirty="0"/>
          </a:p>
          <a:p>
            <a:pPr>
              <a:defRPr/>
            </a:pPr>
            <a:r>
              <a:rPr lang="en-IN" dirty="0"/>
              <a:t> 	</a:t>
            </a:r>
            <a:r>
              <a:rPr lang="en-US" dirty="0"/>
              <a:t>4. Transport promptly.</a:t>
            </a:r>
            <a:endParaRPr lang="en-IN" dirty="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761B945-5C6B-9E49-86EC-80D569D60D9D}" type="slidenum">
              <a:rPr lang="en-US" altLang="en-US" sz="1200"/>
              <a:pPr eaLnBrk="1" hangingPunct="1"/>
              <a:t>71</a:t>
            </a:fld>
            <a:endParaRPr lang="en-US" altLang="en-US" sz="1200" dirty="0"/>
          </a:p>
        </p:txBody>
      </p:sp>
    </p:spTree>
    <p:extLst>
      <p:ext uri="{BB962C8B-B14F-4D97-AF65-F5344CB8AC3E}">
        <p14:creationId xmlns:p14="http://schemas.microsoft.com/office/powerpoint/2010/main" val="6174655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I. Hyperventilation</a:t>
            </a:r>
            <a:endParaRPr lang="en-IN" dirty="0"/>
          </a:p>
          <a:p>
            <a:pPr>
              <a:defRPr/>
            </a:pPr>
            <a:r>
              <a:rPr lang="en-IN" dirty="0"/>
              <a:t> 	</a:t>
            </a:r>
            <a:r>
              <a:rPr lang="en-US" dirty="0"/>
              <a:t>1. Complete primary assessment and gather history.</a:t>
            </a:r>
            <a:endParaRPr lang="en-IN" dirty="0"/>
          </a:p>
          <a:p>
            <a:pPr>
              <a:defRPr/>
            </a:pPr>
            <a:r>
              <a:rPr lang="en-IN" dirty="0"/>
              <a:t> 	</a:t>
            </a:r>
            <a:r>
              <a:rPr lang="en-US" dirty="0"/>
              <a:t>2. Do not have patient breathe into a paper bag.</a:t>
            </a:r>
            <a:endParaRPr lang="en-IN" dirty="0"/>
          </a:p>
          <a:p>
            <a:pPr>
              <a:defRPr/>
            </a:pPr>
            <a:r>
              <a:rPr lang="en-IN" dirty="0"/>
              <a:t> 	</a:t>
            </a:r>
            <a:r>
              <a:rPr lang="en-US" dirty="0"/>
              <a:t>3. Reassure the patient and provide supplemental oxygen.</a:t>
            </a:r>
            <a:endParaRPr lang="en-IN" dirty="0"/>
          </a:p>
          <a:p>
            <a:pPr>
              <a:defRPr/>
            </a:pPr>
            <a:r>
              <a:rPr lang="en-IN" dirty="0"/>
              <a:t> 	</a:t>
            </a:r>
            <a:r>
              <a:rPr lang="en-US" dirty="0"/>
              <a:t>4. Transport promptly.</a:t>
            </a:r>
            <a:endParaRPr lang="en-IN" dirty="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A33358-E44D-424C-90EF-BB268039F897}" type="slidenum">
              <a:rPr lang="en-US" altLang="en-US" sz="1200"/>
              <a:pPr eaLnBrk="1" hangingPunct="1"/>
              <a:t>72</a:t>
            </a:fld>
            <a:endParaRPr lang="en-US" altLang="en-US" sz="1200" dirty="0"/>
          </a:p>
        </p:txBody>
      </p:sp>
    </p:spTree>
    <p:extLst>
      <p:ext uri="{BB962C8B-B14F-4D97-AF65-F5344CB8AC3E}">
        <p14:creationId xmlns:p14="http://schemas.microsoft.com/office/powerpoint/2010/main" val="11020627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J. Environmental/industrial exposure</a:t>
            </a:r>
            <a:endParaRPr lang="en-IN" dirty="0"/>
          </a:p>
          <a:p>
            <a:pPr>
              <a:defRPr/>
            </a:pPr>
            <a:r>
              <a:rPr lang="en-IN" dirty="0"/>
              <a:t> 	</a:t>
            </a:r>
            <a:r>
              <a:rPr lang="en-US" dirty="0"/>
              <a:t>1. Ensure patients are decontaminated.</a:t>
            </a:r>
            <a:endParaRPr lang="en-IN" dirty="0"/>
          </a:p>
          <a:p>
            <a:pPr>
              <a:defRPr/>
            </a:pPr>
            <a:r>
              <a:rPr lang="en-IN" dirty="0"/>
              <a:t> 	</a:t>
            </a:r>
            <a:r>
              <a:rPr lang="en-US" dirty="0"/>
              <a:t>2. Treat with oxygen, adjuncts, and suction based on presentation.</a:t>
            </a:r>
            <a:endParaRPr lang="en-IN" dirty="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1B6C52-DDB1-D54A-B283-CB18F498856F}" type="slidenum">
              <a:rPr lang="en-US" altLang="en-US" sz="1200"/>
              <a:pPr eaLnBrk="1" hangingPunct="1"/>
              <a:t>73</a:t>
            </a:fld>
            <a:endParaRPr lang="en-US" altLang="en-US" sz="1200" dirty="0"/>
          </a:p>
        </p:txBody>
      </p:sp>
    </p:spTree>
    <p:extLst>
      <p:ext uri="{BB962C8B-B14F-4D97-AF65-F5344CB8AC3E}">
        <p14:creationId xmlns:p14="http://schemas.microsoft.com/office/powerpoint/2010/main" val="3223015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K. Foreign body aspiration</a:t>
            </a:r>
            <a:endParaRPr lang="en-IN" dirty="0"/>
          </a:p>
          <a:p>
            <a:pPr>
              <a:defRPr/>
            </a:pPr>
            <a:r>
              <a:rPr lang="en-IN" dirty="0"/>
              <a:t> 	</a:t>
            </a:r>
            <a:r>
              <a:rPr lang="en-US" dirty="0"/>
              <a:t>1. Perform the appropriate airway clearing technique specific to age. </a:t>
            </a:r>
            <a:endParaRPr lang="en-IN" dirty="0"/>
          </a:p>
          <a:p>
            <a:pPr>
              <a:defRPr/>
            </a:pPr>
            <a:r>
              <a:rPr lang="en-IN" dirty="0"/>
              <a:t> 	</a:t>
            </a:r>
            <a:r>
              <a:rPr lang="en-US" dirty="0"/>
              <a:t>2. Provide oxygen and transport.</a:t>
            </a:r>
            <a:endParaRPr lang="en-IN" dirty="0"/>
          </a:p>
          <a:p>
            <a:pPr>
              <a:defRPr/>
            </a:pPr>
            <a:r>
              <a:rPr lang="en-US" dirty="0"/>
              <a:t>L. Tracheostomy dysfunction</a:t>
            </a:r>
            <a:endParaRPr lang="en-IN" dirty="0"/>
          </a:p>
          <a:p>
            <a:pPr>
              <a:defRPr/>
            </a:pPr>
            <a:r>
              <a:rPr lang="en-IN" dirty="0"/>
              <a:t> 	</a:t>
            </a:r>
            <a:r>
              <a:rPr lang="en-US" dirty="0"/>
              <a:t>1. Position comfortably.</a:t>
            </a:r>
            <a:endParaRPr lang="en-IN" dirty="0"/>
          </a:p>
          <a:p>
            <a:pPr>
              <a:defRPr/>
            </a:pPr>
            <a:r>
              <a:rPr lang="en-IN" dirty="0"/>
              <a:t> 	</a:t>
            </a:r>
            <a:r>
              <a:rPr lang="en-US" dirty="0"/>
              <a:t>2. Provide suctioning to clear the obstruction.</a:t>
            </a:r>
            <a:endParaRPr lang="en-IN" dirty="0"/>
          </a:p>
          <a:p>
            <a:pPr>
              <a:defRPr/>
            </a:pPr>
            <a:r>
              <a:rPr lang="en-IN" dirty="0"/>
              <a:t> 	</a:t>
            </a:r>
            <a:r>
              <a:rPr lang="en-US" dirty="0"/>
              <a:t>3. Once the obstruction is clear, oxygenate the patient.</a:t>
            </a:r>
            <a:endParaRPr lang="en-IN" dirty="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C68C28D-6A30-0148-8650-90011A1BA426}" type="slidenum">
              <a:rPr lang="en-US" altLang="en-US" sz="1200"/>
              <a:pPr eaLnBrk="1" hangingPunct="1"/>
              <a:t>74</a:t>
            </a:fld>
            <a:endParaRPr lang="en-US" altLang="en-US" sz="1200" dirty="0"/>
          </a:p>
        </p:txBody>
      </p:sp>
    </p:spTree>
    <p:extLst>
      <p:ext uri="{BB962C8B-B14F-4D97-AF65-F5344CB8AC3E}">
        <p14:creationId xmlns:p14="http://schemas.microsoft.com/office/powerpoint/2010/main" val="9679561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M. Asthma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For children: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Provide blow-by oxygen by holding the mask in front of the child’s face.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Use MDIs as you would with older patients.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As with any chronic disease, asthma may be life threatening in an older person.</a:t>
            </a:r>
            <a:endParaRPr lang="en-IN" altLang="en-US" dirty="0">
              <a:latin typeface="Times New Roman" charset="0"/>
              <a:ea typeface="MS PGothic" charset="-128"/>
            </a:endParaRPr>
          </a:p>
          <a:p>
            <a:r>
              <a:rPr lang="en-US" altLang="en-US" dirty="0">
                <a:latin typeface="Times New Roman" charset="0"/>
                <a:ea typeface="MS PGothic" charset="-128"/>
              </a:rPr>
              <a:t>N. Cystic fibrosis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Genetic disorder that affects the lungs and digestive system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Predisposes children to repeated lung infections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Symptoms range from sinus congestion to wheezing and asthma-like complaints.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Suction and oxygenate as needed.</a:t>
            </a:r>
            <a:endParaRPr lang="en-IN" altLang="en-US" dirty="0">
              <a:latin typeface="Times New Roman" charset="0"/>
              <a:ea typeface="MS PGothic" charset="-128"/>
            </a:endParaRPr>
          </a:p>
          <a:p>
            <a:pPr>
              <a:spcBef>
                <a:spcPts val="600"/>
              </a:spcBef>
              <a:spcAft>
                <a:spcPts val="600"/>
              </a:spcAft>
            </a:pPr>
            <a:endParaRPr lang="en-US" altLang="en-US" dirty="0">
              <a:solidFill>
                <a:srgbClr val="000000"/>
              </a:solidFill>
              <a:latin typeface="Times New Roman" charset="0"/>
              <a:ea typeface="MS PGothic" charset="-128"/>
            </a:endParaRPr>
          </a:p>
          <a:p>
            <a:endParaRPr lang="en-US" altLang="en-US" dirty="0">
              <a:latin typeface="Times New Roman" charset="0"/>
              <a:ea typeface="MS PGothic"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8177DD-90DE-0B44-9C6E-E7A7DEFEAC9D}" type="slidenum">
              <a:rPr lang="en-US" altLang="en-US" sz="1200"/>
              <a:pPr eaLnBrk="1" hangingPunct="1"/>
              <a:t>75</a:t>
            </a:fld>
            <a:endParaRPr lang="en-US" altLang="en-US" sz="1200" dirty="0"/>
          </a:p>
        </p:txBody>
      </p:sp>
    </p:spTree>
    <p:extLst>
      <p:ext uri="{BB962C8B-B14F-4D97-AF65-F5344CB8AC3E}">
        <p14:creationId xmlns:p14="http://schemas.microsoft.com/office/powerpoint/2010/main" val="12501181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707F37-D4BA-2442-8C50-DA07B09747CB}" type="slidenum">
              <a:rPr lang="en-US" altLang="en-US" sz="1200"/>
              <a:pPr eaLnBrk="1" hangingPunct="1"/>
              <a:t>76</a:t>
            </a:fld>
            <a:endParaRPr lang="en-US" altLang="en-US" sz="1200" dirty="0"/>
          </a:p>
        </p:txBody>
      </p:sp>
    </p:spTree>
    <p:extLst>
      <p:ext uri="{BB962C8B-B14F-4D97-AF65-F5344CB8AC3E}">
        <p14:creationId xmlns:p14="http://schemas.microsoft.com/office/powerpoint/2010/main" val="1902606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B. The upper airway consists of all anatomic structures above the vocal cords:</a:t>
            </a:r>
            <a:endParaRPr lang="en-IN" dirty="0"/>
          </a:p>
          <a:p>
            <a:pPr>
              <a:defRPr/>
            </a:pPr>
            <a:r>
              <a:rPr lang="en-IN" dirty="0"/>
              <a:t> 	</a:t>
            </a:r>
            <a:r>
              <a:rPr lang="en-US" dirty="0"/>
              <a:t>1. Nose and mouth</a:t>
            </a:r>
            <a:endParaRPr lang="en-IN" dirty="0"/>
          </a:p>
          <a:p>
            <a:pPr>
              <a:defRPr/>
            </a:pPr>
            <a:r>
              <a:rPr lang="en-IN" dirty="0"/>
              <a:t> 	</a:t>
            </a:r>
            <a:r>
              <a:rPr lang="en-US" dirty="0"/>
              <a:t>2. Jaw</a:t>
            </a:r>
            <a:endParaRPr lang="en-IN" dirty="0"/>
          </a:p>
          <a:p>
            <a:pPr>
              <a:defRPr/>
            </a:pPr>
            <a:r>
              <a:rPr lang="en-IN" dirty="0"/>
              <a:t> 	</a:t>
            </a:r>
            <a:r>
              <a:rPr lang="en-US" dirty="0"/>
              <a:t>3. Oral cavity</a:t>
            </a:r>
            <a:endParaRPr lang="en-IN" dirty="0"/>
          </a:p>
          <a:p>
            <a:pPr>
              <a:defRPr/>
            </a:pPr>
            <a:r>
              <a:rPr lang="en-IN" dirty="0"/>
              <a:t> 	</a:t>
            </a:r>
            <a:r>
              <a:rPr lang="en-US" dirty="0"/>
              <a:t>4. Pharynx</a:t>
            </a:r>
            <a:endParaRPr lang="en-IN" dirty="0"/>
          </a:p>
          <a:p>
            <a:pPr>
              <a:defRPr/>
            </a:pPr>
            <a:r>
              <a:rPr lang="en-IN" dirty="0"/>
              <a:t> 	</a:t>
            </a:r>
            <a:r>
              <a:rPr lang="en-US" dirty="0"/>
              <a:t>5. Larynx </a:t>
            </a:r>
            <a:endParaRPr lang="en-IN" dirty="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428789-23E2-C948-AEDD-13446E368A83}" type="slidenum">
              <a:rPr lang="en-US" altLang="en-US" sz="1200"/>
              <a:pPr eaLnBrk="1" hangingPunct="1"/>
              <a:t>9</a:t>
            </a:fld>
            <a:endParaRPr lang="en-US" altLang="en-US" sz="1200" dirty="0"/>
          </a:p>
        </p:txBody>
      </p:sp>
    </p:spTree>
    <p:extLst>
      <p:ext uri="{BB962C8B-B14F-4D97-AF65-F5344CB8AC3E}">
        <p14:creationId xmlns:p14="http://schemas.microsoft.com/office/powerpoint/2010/main" val="171949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components of the upper and lower airways. </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D3E01D-A8D0-9C4B-A840-6710DF0EFF7B}" type="slidenum">
              <a:rPr lang="en-US" altLang="en-US" sz="1200"/>
              <a:pPr eaLnBrk="1" hangingPunct="1"/>
              <a:t>10</a:t>
            </a:fld>
            <a:endParaRPr lang="en-US" altLang="en-US" sz="1200" dirty="0"/>
          </a:p>
        </p:txBody>
      </p:sp>
    </p:spTree>
    <p:extLst>
      <p:ext uri="{BB962C8B-B14F-4D97-AF65-F5344CB8AC3E}">
        <p14:creationId xmlns:p14="http://schemas.microsoft.com/office/powerpoint/2010/main" val="84232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16</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defRPr/>
            </a:pPr>
            <a:r>
              <a:rPr lang="en-US" altLang="en-US" dirty="0"/>
              <a:t>Respiratory Emergencies</a:t>
            </a:r>
            <a:endParaRPr lang="en-US" altLang="en-US" kern="0" dirty="0"/>
          </a:p>
        </p:txBody>
      </p:sp>
      <p:pic>
        <p:nvPicPr>
          <p:cNvPr id="5" name="Picture 4">
            <a:extLst>
              <a:ext uri="{FF2B5EF4-FFF2-40B4-BE49-F238E27FC236}">
                <a16:creationId xmlns:a16="http://schemas.microsoft.com/office/drawing/2014/main" id="{72745D91-033E-FE49-8C69-8A2627DA3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1931"/>
            <a:ext cx="5618285" cy="6854138"/>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defRPr/>
            </a:pPr>
            <a:r>
              <a:rPr lang="en-US" dirty="0">
                <a:cs typeface="+mj-cs"/>
              </a:rPr>
              <a:t>Anatomy of the Respiratory System </a:t>
            </a:r>
            <a:r>
              <a:rPr lang="en-US" sz="2000" b="0" dirty="0">
                <a:cs typeface="+mj-cs"/>
              </a:rPr>
              <a:t>(3 of 4)</a:t>
            </a:r>
          </a:p>
        </p:txBody>
      </p:sp>
      <p:pic>
        <p:nvPicPr>
          <p:cNvPr id="1026" name="Picture 2" descr="Upper airway: The nasal air passage leads to the nasopharynx at the back of the nose; the pharynx continues as the oropharynx at the back of the mouth; the epiglottis is at the entrance of the larynx in the throat. Lower airway: The tube of the trachea continues down the throat to the chest from the larynx. It branches into two main bronchi at the carina; the bronchus further branches into bronchioles in the lung. The apex of both the lungs, the base of the lungs, and the diaphragm below the base of the lungs are labeled. An inset image shows a magnified view of the tip of a bronchiole. There are spherical clusters of alveoli with pulmonary capillaries covering them.&#10;" title="An illustration shows the anatomy of the respiratory system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1405890"/>
            <a:ext cx="6286500" cy="42748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09900" y="5680710"/>
            <a:ext cx="6991350" cy="923330"/>
          </a:xfrm>
          <a:prstGeom prst="rect">
            <a:avLst/>
          </a:prstGeom>
        </p:spPr>
        <p:txBody>
          <a:bodyPr wrap="square">
            <a:spAutoFit/>
          </a:bodyPr>
          <a:lstStyle/>
          <a:p>
            <a:r>
              <a:rPr lang="en-US" b="1" dirty="0"/>
              <a:t>FIGURE 16-1 </a:t>
            </a:r>
            <a:r>
              <a:rPr lang="en-US" dirty="0"/>
              <a:t>The upper airway includes the nose, mouth, jaw, oral cavity,</a:t>
            </a:r>
          </a:p>
          <a:p>
            <a:r>
              <a:rPr lang="en-US" dirty="0"/>
              <a:t>pharynx, and larynx. The lower airway includes the trachea, bronchi,</a:t>
            </a:r>
          </a:p>
          <a:p>
            <a:r>
              <a:rPr lang="en-US" dirty="0"/>
              <a:t>bronchioles, and alveoli surrounded by the pulmonary capillaries.</a:t>
            </a:r>
          </a:p>
        </p:txBody>
      </p:sp>
      <p:sp>
        <p:nvSpPr>
          <p:cNvPr id="4" name="Rectangle 3"/>
          <p:cNvSpPr/>
          <p:nvPr/>
        </p:nvSpPr>
        <p:spPr>
          <a:xfrm>
            <a:off x="3009900" y="659820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2644"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A 70-year-old man recently had a heart attack and now complains of severe difficulty breathing, especially when lying flat. He is coughing up pink, frothy secretions. This patient is MOST likely experiencing:</a:t>
            </a:r>
          </a:p>
          <a:p>
            <a:pPr marL="1016000" lvl="1" indent="-444500">
              <a:spcBef>
                <a:spcPct val="35000"/>
              </a:spcBef>
              <a:buFontTx/>
              <a:buAutoNum type="alphaUcPeriod"/>
            </a:pPr>
            <a:r>
              <a:rPr lang="en-US" altLang="en-US" dirty="0"/>
              <a:t>acute right heart failure.</a:t>
            </a:r>
          </a:p>
          <a:p>
            <a:pPr marL="1016000" lvl="1" indent="-444500">
              <a:spcBef>
                <a:spcPct val="35000"/>
              </a:spcBef>
              <a:buFontTx/>
              <a:buAutoNum type="alphaUcPeriod"/>
            </a:pPr>
            <a:r>
              <a:rPr lang="en-US" altLang="en-US" dirty="0"/>
              <a:t>severe left heart failure.</a:t>
            </a:r>
          </a:p>
          <a:p>
            <a:pPr marL="1016000" lvl="1" indent="-444500">
              <a:spcBef>
                <a:spcPct val="35000"/>
              </a:spcBef>
              <a:buFontTx/>
              <a:buAutoNum type="alphaUcPeriod"/>
            </a:pPr>
            <a:r>
              <a:rPr lang="en-US" altLang="en-US" dirty="0"/>
              <a:t>an acute onset of bronchitis.</a:t>
            </a:r>
          </a:p>
          <a:p>
            <a:pPr marL="1016000" lvl="1" indent="-444500">
              <a:spcBef>
                <a:spcPct val="35000"/>
              </a:spcBef>
              <a:buFontTx/>
              <a:buAutoNum type="alphaUcPeriod"/>
            </a:pPr>
            <a:r>
              <a:rPr lang="en-US" altLang="en-US" dirty="0"/>
              <a:t>an acute pulmonary embolism.</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3668"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As a result of his recent heart attack, the left side of this patient’s heart has been severely damaged. The left side of the heart is responsible for pumping oxygenated blood to the rest of the body. When it fails to do this, blood backs up into the lungs, resulting in pulmonary edema. Signs of pulmonary edema include dyspnea (especially when lying flat); rapid and shallow respirations; and, in severe cases, coughing up of pink, frothy sputum.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nSpc>
                <a:spcPct val="85000"/>
              </a:lnSpc>
              <a:defRPr/>
            </a:pPr>
            <a:r>
              <a:rPr lang="en-US" dirty="0">
                <a:cs typeface="+mj-cs"/>
              </a:rPr>
              <a:t>Review </a:t>
            </a:r>
            <a:endParaRPr lang="en-US" sz="2000" b="0" dirty="0">
              <a:cs typeface="+mj-cs"/>
            </a:endParaRPr>
          </a:p>
        </p:txBody>
      </p:sp>
      <p:sp>
        <p:nvSpPr>
          <p:cNvPr id="114692" name="Rectangle 3"/>
          <p:cNvSpPr>
            <a:spLocks noGrp="1" noChangeArrowheads="1"/>
          </p:cNvSpPr>
          <p:nvPr>
            <p:ph type="body" idx="1"/>
          </p:nvPr>
        </p:nvSpPr>
        <p:spPr>
          <a:xfrm>
            <a:off x="925830" y="1490870"/>
            <a:ext cx="10287000" cy="5111408"/>
          </a:xfrm>
        </p:spPr>
        <p:txBody>
          <a:bodyPr rIns="228600"/>
          <a:lstStyle/>
          <a:p>
            <a:pPr marL="457200" indent="-457200">
              <a:spcBef>
                <a:spcPct val="35000"/>
              </a:spcBef>
              <a:buFontTx/>
              <a:buAutoNum type="arabicPeriod" startAt="9"/>
            </a:pPr>
            <a:r>
              <a:rPr lang="en-US" altLang="en-US" dirty="0"/>
              <a:t>A 70-year-old man recently had a heart attack and now complains of severe difficulty breathing, especially when lying flat. He is coughing up pink, frothy secretions. This patient is MOST likely experiencing:</a:t>
            </a:r>
          </a:p>
          <a:p>
            <a:pPr marL="1016000" lvl="1" indent="-444500">
              <a:buFontTx/>
              <a:buAutoNum type="alphaUcPeriod"/>
            </a:pPr>
            <a:r>
              <a:rPr lang="en-US" altLang="en-US" dirty="0"/>
              <a:t>acute right heart failure.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Acute heart failure causes a backup of blood into the systemic circulatory system and typically causes symptoms of peripheral edema in the hands and feet.</a:t>
            </a:r>
          </a:p>
          <a:p>
            <a:pPr marL="1016000" lvl="1" indent="-444500">
              <a:buFontTx/>
              <a:buAutoNum type="alphaUcPeriod"/>
            </a:pPr>
            <a:r>
              <a:rPr lang="en-US" altLang="en-US" dirty="0"/>
              <a:t>severe left heart failure.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buFontTx/>
              <a:buAutoNum type="alphaUcPeriod" startAt="3"/>
            </a:pPr>
            <a:r>
              <a:rPr lang="en-US" altLang="en-US" dirty="0"/>
              <a:t>an acute onset of bronchitis.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an acute inflammation of the lungs associated with a cough, increased sputum, fever, and tachypnea.</a:t>
            </a:r>
          </a:p>
          <a:p>
            <a:pPr marL="1016000" lvl="1" indent="-444500">
              <a:buFontTx/>
              <a:buAutoNum type="alphaUcPeriod" startAt="3"/>
            </a:pPr>
            <a:r>
              <a:rPr lang="en-US" altLang="en-US" dirty="0"/>
              <a:t>an acute pulmonary embolism.</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 blood clot in the lungs and is seen as dyspnea, acute chest pain, cyanosis, tachypnea, and coughing up of blood.</a:t>
            </a:r>
          </a:p>
          <a:p>
            <a:pPr marL="571500" lvl="1" indent="0">
              <a:buNone/>
            </a:pP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6740"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Which of the following patients is breathing adequately?</a:t>
            </a:r>
          </a:p>
          <a:p>
            <a:pPr marL="1204913" lvl="1" indent="-407988">
              <a:spcBef>
                <a:spcPct val="35000"/>
              </a:spcBef>
              <a:buFontTx/>
              <a:buAutoNum type="alphaUcPeriod"/>
            </a:pPr>
            <a:r>
              <a:rPr lang="en-US" altLang="en-US" dirty="0"/>
              <a:t>36-year-old man with cyanosis around the lips and irregular respirations</a:t>
            </a:r>
          </a:p>
          <a:p>
            <a:pPr marL="1204913" lvl="1" indent="-407988">
              <a:spcBef>
                <a:spcPct val="35000"/>
              </a:spcBef>
              <a:buFontTx/>
              <a:buAutoNum type="alphaUcPeriod"/>
            </a:pPr>
            <a:r>
              <a:rPr lang="en-US" altLang="en-US" dirty="0"/>
              <a:t>29-year old woman with respirations of 20 breaths/min, who is conscious and alert</a:t>
            </a:r>
          </a:p>
          <a:p>
            <a:pPr marL="1204913" lvl="1" indent="-407988">
              <a:spcBef>
                <a:spcPct val="35000"/>
              </a:spcBef>
              <a:buFontTx/>
              <a:buAutoNum type="alphaUcPeriod"/>
            </a:pPr>
            <a:r>
              <a:rPr lang="en-US" altLang="en-US" dirty="0"/>
              <a:t>22-year-old man with labored respirations at a rate of 28 breaths/min and pale skin</a:t>
            </a:r>
          </a:p>
          <a:p>
            <a:pPr marL="1204913" lvl="1" indent="-407988">
              <a:spcBef>
                <a:spcPct val="35000"/>
              </a:spcBef>
              <a:buFontTx/>
              <a:buAutoNum type="alphaUcPeriod"/>
            </a:pPr>
            <a:r>
              <a:rPr lang="en-US" altLang="en-US" dirty="0"/>
              <a:t>59-year-old woman with difficulty breathing, whose respirations are rapid and shallow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7764"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Adequate breathing in the adult is characterized by a respiratory rate between 12 and 20 breaths/min, good chest rise (indicates adequate tidal volume), unlabored breathing effort, nonaltered mental status, and good perfusion to the skin (ie, pink, warm, dry). </a:t>
            </a:r>
          </a:p>
          <a:p>
            <a:pPr marL="0" indent="0"/>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nSpc>
                <a:spcPct val="85000"/>
              </a:lnSpc>
              <a:defRPr/>
            </a:pPr>
            <a:r>
              <a:rPr lang="en-US" dirty="0">
                <a:cs typeface="+mj-cs"/>
              </a:rPr>
              <a:t>Review</a:t>
            </a:r>
            <a:endParaRPr lang="en-US" sz="2000" b="0" dirty="0">
              <a:cs typeface="+mj-cs"/>
            </a:endParaRPr>
          </a:p>
        </p:txBody>
      </p:sp>
      <p:sp>
        <p:nvSpPr>
          <p:cNvPr id="118788" name="Rectangle 3"/>
          <p:cNvSpPr>
            <a:spLocks noGrp="1" noChangeArrowheads="1"/>
          </p:cNvSpPr>
          <p:nvPr>
            <p:ph type="body" idx="1"/>
          </p:nvPr>
        </p:nvSpPr>
        <p:spPr>
          <a:xfrm>
            <a:off x="925830" y="1490870"/>
            <a:ext cx="10287000" cy="5002920"/>
          </a:xfrm>
        </p:spPr>
        <p:txBody>
          <a:bodyPr rIns="228600"/>
          <a:lstStyle/>
          <a:p>
            <a:pPr marL="682625" indent="-682625">
              <a:spcBef>
                <a:spcPct val="35000"/>
              </a:spcBef>
              <a:buFontTx/>
              <a:buAutoNum type="arabicPeriod" startAt="10"/>
            </a:pPr>
            <a:r>
              <a:rPr lang="en-US" altLang="en-US" dirty="0"/>
              <a:t>Which of the following patients is breathing adequately?</a:t>
            </a:r>
          </a:p>
          <a:p>
            <a:pPr marL="1254125" lvl="1" indent="-457200">
              <a:spcBef>
                <a:spcPct val="35000"/>
              </a:spcBef>
              <a:buFontTx/>
              <a:buAutoNum type="alphaUcPeriod"/>
            </a:pPr>
            <a:r>
              <a:rPr lang="en-US" altLang="en-US" dirty="0"/>
              <a:t>36-year-old man with cyanosis around the lips and irregular respirations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 patient with irregular respirations is not breathing adequately. Cyanosis is a sign of hypoxia.</a:t>
            </a:r>
          </a:p>
          <a:p>
            <a:pPr marL="1254125" lvl="1" indent="-457200">
              <a:spcBef>
                <a:spcPct val="35000"/>
              </a:spcBef>
              <a:buFontTx/>
              <a:buAutoNum type="alphaUcPeriod"/>
            </a:pPr>
            <a:r>
              <a:rPr lang="en-US" altLang="en-US" dirty="0"/>
              <a:t>29-year old woman with respirations of 20 breaths/min, who is conscious and alert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254125" lvl="1" indent="-457200">
              <a:spcBef>
                <a:spcPct val="35000"/>
              </a:spcBef>
              <a:buFontTx/>
              <a:buAutoNum type="alphaUcPeriod" startAt="3"/>
            </a:pPr>
            <a:r>
              <a:rPr lang="en-US" altLang="en-US" dirty="0"/>
              <a:t>22-year-old man with labored respirations at a rate of 28 breaths/min and pale skin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normal adult rate of respirations is 12</a:t>
            </a:r>
            <a:r>
              <a:rPr lang="en-US" altLang="en-US" dirty="0">
                <a:solidFill>
                  <a:srgbClr val="F37021"/>
                </a:solidFill>
                <a:ea typeface="MS PGothic" charset="-128"/>
              </a:rPr>
              <a:t>–</a:t>
            </a:r>
            <a:r>
              <a:rPr lang="en-US" altLang="en-US" dirty="0">
                <a:solidFill>
                  <a:srgbClr val="F37021"/>
                </a:solidFill>
              </a:rPr>
              <a:t>20 breaths/min.</a:t>
            </a:r>
          </a:p>
          <a:p>
            <a:pPr marL="1254125" lvl="1" indent="-457200">
              <a:spcBef>
                <a:spcPct val="35000"/>
              </a:spcBef>
              <a:buFontTx/>
              <a:buAutoNum type="alphaUcPeriod" startAt="3"/>
            </a:pPr>
            <a:r>
              <a:rPr lang="en-US" altLang="en-US" dirty="0"/>
              <a:t>59-year-old woman with difficulty breathing, whose respirations are rapid and shallow</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 patient with adequate breathing has a normal rate and an unlabored breathing effort.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dirty="0">
                <a:cs typeface="+mj-cs"/>
              </a:rPr>
              <a:t>Anatomy of the Respiratory System </a:t>
            </a:r>
            <a:r>
              <a:rPr lang="en-US" sz="2000" b="0" dirty="0">
                <a:cs typeface="+mj-cs"/>
              </a:rPr>
              <a:t>(4 of 4)</a:t>
            </a:r>
          </a:p>
        </p:txBody>
      </p:sp>
      <p:sp>
        <p:nvSpPr>
          <p:cNvPr id="13315" name="Content Placeholder 2"/>
          <p:cNvSpPr>
            <a:spLocks noGrp="1"/>
          </p:cNvSpPr>
          <p:nvPr>
            <p:ph type="body" idx="1"/>
          </p:nvPr>
        </p:nvSpPr>
        <p:spPr/>
        <p:txBody>
          <a:bodyPr rIns="228600"/>
          <a:lstStyle/>
          <a:p>
            <a:pPr>
              <a:spcBef>
                <a:spcPct val="35000"/>
              </a:spcBef>
            </a:pPr>
            <a:r>
              <a:rPr lang="en-US" altLang="en-US" dirty="0"/>
              <a:t>Principal function of lungs is respiration.</a:t>
            </a:r>
          </a:p>
          <a:p>
            <a:pPr lvl="1">
              <a:spcBef>
                <a:spcPct val="35000"/>
              </a:spcBef>
            </a:pPr>
            <a:r>
              <a:rPr lang="en-US" altLang="en-US" dirty="0"/>
              <a:t>Exchange of oxygen and carbon dioxide</a:t>
            </a:r>
          </a:p>
          <a:p>
            <a:pPr>
              <a:spcBef>
                <a:spcPct val="35000"/>
              </a:spcBef>
            </a:pPr>
            <a:r>
              <a:rPr lang="en-US" altLang="en-US" dirty="0"/>
              <a:t>Air travels through trachea into lungs to:</a:t>
            </a:r>
          </a:p>
          <a:p>
            <a:pPr lvl="1">
              <a:spcBef>
                <a:spcPct val="35000"/>
              </a:spcBef>
            </a:pPr>
            <a:r>
              <a:rPr lang="en-US" altLang="en-US" dirty="0"/>
              <a:t>Bronchi (larger airways)</a:t>
            </a:r>
          </a:p>
          <a:p>
            <a:pPr lvl="1">
              <a:spcBef>
                <a:spcPct val="35000"/>
              </a:spcBef>
            </a:pPr>
            <a:r>
              <a:rPr lang="en-US" altLang="en-US" dirty="0"/>
              <a:t>Bronchioles (smaller airways)</a:t>
            </a:r>
          </a:p>
          <a:p>
            <a:pPr lvl="1">
              <a:spcBef>
                <a:spcPct val="35000"/>
              </a:spcBef>
            </a:pPr>
            <a:r>
              <a:rPr lang="en-US" altLang="en-US" dirty="0"/>
              <a:t>Alveoli (where actual exchange takes place)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cs typeface="+mj-cs"/>
              </a:rPr>
              <a:t>Physiology of Respiration </a:t>
            </a:r>
            <a:r>
              <a:rPr lang="en-US" sz="2000" b="0" dirty="0">
                <a:cs typeface="+mj-cs"/>
              </a:rPr>
              <a:t>(1 of 3)</a:t>
            </a:r>
          </a:p>
        </p:txBody>
      </p:sp>
      <p:sp>
        <p:nvSpPr>
          <p:cNvPr id="14339" name="Content Placeholder 2"/>
          <p:cNvSpPr>
            <a:spLocks noGrp="1"/>
          </p:cNvSpPr>
          <p:nvPr>
            <p:ph type="body" idx="1"/>
          </p:nvPr>
        </p:nvSpPr>
        <p:spPr/>
        <p:txBody>
          <a:bodyPr rIns="228600"/>
          <a:lstStyle/>
          <a:p>
            <a:pPr>
              <a:spcBef>
                <a:spcPct val="35000"/>
              </a:spcBef>
            </a:pPr>
            <a:r>
              <a:rPr lang="en-US" altLang="en-US" dirty="0"/>
              <a:t>Respiration process</a:t>
            </a:r>
          </a:p>
          <a:p>
            <a:pPr lvl="1">
              <a:spcBef>
                <a:spcPct val="35000"/>
              </a:spcBef>
            </a:pPr>
            <a:r>
              <a:rPr lang="en-US" altLang="en-US" dirty="0"/>
              <a:t>Inspiration</a:t>
            </a:r>
          </a:p>
          <a:p>
            <a:pPr lvl="1">
              <a:spcBef>
                <a:spcPct val="35000"/>
              </a:spcBef>
            </a:pPr>
            <a:r>
              <a:rPr lang="en-US" altLang="en-US" dirty="0"/>
              <a:t>Expiration</a:t>
            </a:r>
          </a:p>
          <a:p>
            <a:pPr>
              <a:spcBef>
                <a:spcPct val="35000"/>
              </a:spcBef>
            </a:pPr>
            <a:r>
              <a:rPr lang="en-US" altLang="en-US" dirty="0"/>
              <a:t>Oxygen is provided to the blood.</a:t>
            </a:r>
          </a:p>
          <a:p>
            <a:pPr>
              <a:spcBef>
                <a:spcPct val="35000"/>
              </a:spcBef>
            </a:pPr>
            <a:r>
              <a:rPr lang="en-US" altLang="en-US" dirty="0"/>
              <a:t>Carbon dioxide is removed.</a:t>
            </a:r>
          </a:p>
          <a:p>
            <a:pPr>
              <a:spcBef>
                <a:spcPct val="35000"/>
              </a:spcBef>
            </a:pPr>
            <a:r>
              <a:rPr lang="en-US" altLang="en-US" dirty="0"/>
              <a:t>Takes place rapidly at level of alveoli</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defRPr/>
            </a:pPr>
            <a:r>
              <a:rPr lang="en-US" dirty="0">
                <a:cs typeface="+mj-cs"/>
              </a:rPr>
              <a:t>Physiology of Respiration </a:t>
            </a:r>
            <a:r>
              <a:rPr lang="en-US" sz="2000" b="0" dirty="0">
                <a:cs typeface="+mj-cs"/>
              </a:rPr>
              <a:t>(2 of 3)</a:t>
            </a:r>
          </a:p>
        </p:txBody>
      </p:sp>
      <p:pic>
        <p:nvPicPr>
          <p:cNvPr id="2050" name="Picture 2" descr="The bronchiole has rings of smooth muscles on its surface. The tips of the bronchioles have clusters of spherical alveoli. Arteries and veins cover the alveoli as capillaries. 1. Deoxygenated blood is carried from the heart to the lungs by the pulmonary arteries and arterioles. 2. Gas exchange takes place at the capillaries covering the alveoli. 3. Oxygenated blood is carried from the lungs to the heart by the pulmonary veins and venules.&#10;" title="An illustration shows an enlarged view of the alveo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40440"/>
            <a:ext cx="4722812" cy="3997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1700" y="5403533"/>
            <a:ext cx="4946650" cy="1200329"/>
          </a:xfrm>
          <a:prstGeom prst="rect">
            <a:avLst/>
          </a:prstGeom>
        </p:spPr>
        <p:txBody>
          <a:bodyPr wrap="square">
            <a:spAutoFit/>
          </a:bodyPr>
          <a:lstStyle/>
          <a:p>
            <a:r>
              <a:rPr lang="en-US" b="1" dirty="0"/>
              <a:t>FIGURE 16-2 </a:t>
            </a:r>
            <a:r>
              <a:rPr lang="en-US" dirty="0"/>
              <a:t>An enlarged view of a single alveolus (air sac) showing where the exchange of oxygen and carbon dioxide between air in the sac and blood in the pulmonary capillaries takes place</a:t>
            </a:r>
          </a:p>
        </p:txBody>
      </p:sp>
      <p:sp>
        <p:nvSpPr>
          <p:cNvPr id="3" name="Rectangle 2"/>
          <p:cNvSpPr/>
          <p:nvPr/>
        </p:nvSpPr>
        <p:spPr>
          <a:xfrm>
            <a:off x="901700" y="656486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2051" name="Picture 3" descr="A: Blood cells in the capillaries carry the oxygen and nutrients into the tissue cells. The carbon dioxide and waste move out of the tissue cells into the cells in the capillaries. B: Clusters of alveoli are at the end of the bronchioles and are running over the alveoli.&#10;" title="Two illustrations, A and B, show the capillaries over the alveoli and exchange of gases in the tissu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2356041"/>
            <a:ext cx="5572126" cy="25018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62675" y="4857899"/>
            <a:ext cx="5572126" cy="1754326"/>
          </a:xfrm>
          <a:prstGeom prst="rect">
            <a:avLst/>
          </a:prstGeom>
        </p:spPr>
        <p:txBody>
          <a:bodyPr wrap="square">
            <a:spAutoFit/>
          </a:bodyPr>
          <a:lstStyle/>
          <a:p>
            <a:r>
              <a:rPr lang="en-US" b="1" dirty="0"/>
              <a:t>FIGURE 16-3 </a:t>
            </a:r>
            <a:r>
              <a:rPr lang="en-US" dirty="0"/>
              <a:t>The exchange of oxygen and carbon dioxide in the tissues. </a:t>
            </a:r>
            <a:r>
              <a:rPr lang="en-US" b="1" dirty="0"/>
              <a:t>A. </a:t>
            </a:r>
            <a:r>
              <a:rPr lang="en-US" dirty="0"/>
              <a:t>Oxygen passes from the blood through</a:t>
            </a:r>
          </a:p>
          <a:p>
            <a:r>
              <a:rPr lang="en-US" dirty="0"/>
              <a:t>capillaries to tissue cells. Carbon dioxide passes from tissue cells through capillaries to the blood. </a:t>
            </a:r>
            <a:r>
              <a:rPr lang="en-US" b="1" dirty="0"/>
              <a:t>B. </a:t>
            </a:r>
            <a:r>
              <a:rPr lang="en-US" dirty="0"/>
              <a:t>In the lungs, oxygen is picked up by the blood, and carbon dioxide is given off.</a:t>
            </a:r>
          </a:p>
        </p:txBody>
      </p:sp>
      <p:sp>
        <p:nvSpPr>
          <p:cNvPr id="5" name="Rectangle 4"/>
          <p:cNvSpPr/>
          <p:nvPr/>
        </p:nvSpPr>
        <p:spPr>
          <a:xfrm>
            <a:off x="6162675" y="6564868"/>
            <a:ext cx="227818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C: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defRPr/>
            </a:pPr>
            <a:r>
              <a:rPr lang="en-US" dirty="0">
                <a:cs typeface="+mj-cs"/>
              </a:rPr>
              <a:t>Physiology of Respiration </a:t>
            </a:r>
            <a:r>
              <a:rPr lang="en-US" sz="2000" b="0" dirty="0">
                <a:cs typeface="+mj-cs"/>
              </a:rPr>
              <a:t>(3 of 3)</a:t>
            </a:r>
          </a:p>
        </p:txBody>
      </p:sp>
      <p:sp>
        <p:nvSpPr>
          <p:cNvPr id="16387" name="Rectangle 3"/>
          <p:cNvSpPr>
            <a:spLocks noGrp="1" noChangeArrowheads="1"/>
          </p:cNvSpPr>
          <p:nvPr>
            <p:ph type="body" idx="1"/>
          </p:nvPr>
        </p:nvSpPr>
        <p:spPr/>
        <p:txBody>
          <a:bodyPr rIns="228600"/>
          <a:lstStyle/>
          <a:p>
            <a:pPr>
              <a:spcBef>
                <a:spcPct val="35000"/>
              </a:spcBef>
            </a:pPr>
            <a:r>
              <a:rPr lang="en-US" altLang="en-US" dirty="0"/>
              <a:t>In the alveoli:</a:t>
            </a:r>
          </a:p>
          <a:p>
            <a:pPr lvl="1">
              <a:spcBef>
                <a:spcPct val="35000"/>
              </a:spcBef>
            </a:pPr>
            <a:r>
              <a:rPr lang="en-US" altLang="en-US" dirty="0"/>
              <a:t>Oxygen passes into capillaries.</a:t>
            </a:r>
          </a:p>
          <a:p>
            <a:pPr lvl="1">
              <a:spcBef>
                <a:spcPct val="35000"/>
              </a:spcBef>
            </a:pPr>
            <a:r>
              <a:rPr lang="en-US" altLang="en-US" dirty="0"/>
              <a:t>Carbon dioxide returns to lungs.</a:t>
            </a:r>
          </a:p>
          <a:p>
            <a:pPr>
              <a:spcBef>
                <a:spcPct val="35000"/>
              </a:spcBef>
            </a:pPr>
            <a:r>
              <a:rPr lang="en-US" altLang="en-US" dirty="0"/>
              <a:t>Brainstem senses blood’s carbon dioxide levels.</a:t>
            </a:r>
          </a:p>
          <a:p>
            <a:pPr lvl="1">
              <a:spcBef>
                <a:spcPct val="35000"/>
              </a:spcBef>
            </a:pPr>
            <a:r>
              <a:rPr lang="en-US" altLang="en-US" dirty="0"/>
              <a:t>Regulates breathing rate and depth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 of 2)</a:t>
            </a:r>
          </a:p>
        </p:txBody>
      </p:sp>
      <p:sp>
        <p:nvSpPr>
          <p:cNvPr id="17411" name="Content Placeholder 2"/>
          <p:cNvSpPr>
            <a:spLocks noGrp="1"/>
          </p:cNvSpPr>
          <p:nvPr>
            <p:ph type="body" idx="1"/>
          </p:nvPr>
        </p:nvSpPr>
        <p:spPr>
          <a:xfrm>
            <a:off x="914400" y="1524000"/>
            <a:ext cx="10363200" cy="4800600"/>
          </a:xfrm>
        </p:spPr>
        <p:txBody>
          <a:bodyPr rIns="228600"/>
          <a:lstStyle/>
          <a:p>
            <a:pPr>
              <a:spcBef>
                <a:spcPct val="35000"/>
              </a:spcBef>
            </a:pPr>
            <a:r>
              <a:rPr lang="en-US" altLang="en-US" dirty="0"/>
              <a:t>Oxygen exchange can be hindered by:</a:t>
            </a:r>
          </a:p>
          <a:p>
            <a:pPr lvl="1">
              <a:spcBef>
                <a:spcPct val="35000"/>
              </a:spcBef>
            </a:pPr>
            <a:r>
              <a:rPr lang="en-US" altLang="en-US" dirty="0"/>
              <a:t>Conditions in the anatomy of the airway</a:t>
            </a:r>
          </a:p>
          <a:p>
            <a:pPr lvl="1">
              <a:spcBef>
                <a:spcPct val="35000"/>
              </a:spcBef>
            </a:pPr>
            <a:r>
              <a:rPr lang="en-US" altLang="en-US" dirty="0"/>
              <a:t>Disease processes</a:t>
            </a:r>
          </a:p>
          <a:p>
            <a:pPr lvl="1">
              <a:spcBef>
                <a:spcPct val="35000"/>
              </a:spcBef>
            </a:pPr>
            <a:r>
              <a:rPr lang="en-US" altLang="en-US" dirty="0"/>
              <a:t>Traumatic conditions</a:t>
            </a:r>
          </a:p>
          <a:p>
            <a:pPr lvl="1">
              <a:spcBef>
                <a:spcPct val="35000"/>
              </a:spcBef>
            </a:pPr>
            <a:r>
              <a:rPr lang="en-US" altLang="en-US" dirty="0"/>
              <a:t>Abnormalities in pulmonary vessels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nSpc>
                <a:spcPct val="85000"/>
              </a:lnSpc>
              <a:defRPr/>
            </a:pPr>
            <a:r>
              <a:rPr lang="en-US" dirty="0">
                <a:cs typeface="+mj-cs"/>
              </a:rPr>
              <a:t>Pathophysiology </a:t>
            </a:r>
            <a:r>
              <a:rPr lang="en-US" sz="2000" b="0" dirty="0">
                <a:cs typeface="+mj-cs"/>
              </a:rPr>
              <a:t>(2 of 2)</a:t>
            </a:r>
          </a:p>
        </p:txBody>
      </p:sp>
      <p:sp>
        <p:nvSpPr>
          <p:cNvPr id="18435" name="Rectangle 3"/>
          <p:cNvSpPr>
            <a:spLocks noGrp="1" noChangeArrowheads="1"/>
          </p:cNvSpPr>
          <p:nvPr>
            <p:ph type="body" idx="1"/>
          </p:nvPr>
        </p:nvSpPr>
        <p:spPr/>
        <p:txBody>
          <a:bodyPr rIns="228600"/>
          <a:lstStyle/>
          <a:p>
            <a:pPr>
              <a:spcBef>
                <a:spcPct val="35000"/>
              </a:spcBef>
            </a:pPr>
            <a:r>
              <a:rPr lang="en-US" altLang="en-US" dirty="0"/>
              <a:t>Recognize the signs and symptoms of inadequate breathing and know what to do about it.</a:t>
            </a:r>
          </a:p>
          <a:p>
            <a:pPr>
              <a:spcBef>
                <a:spcPct val="35000"/>
              </a:spcBef>
            </a:pPr>
            <a:r>
              <a:rPr lang="en-US" altLang="en-US" dirty="0"/>
              <a:t>Some patients have chronic carbon dioxide retention.</a:t>
            </a:r>
          </a:p>
          <a:p>
            <a:pPr lvl="1">
              <a:spcBef>
                <a:spcPct val="35000"/>
              </a:spcBef>
            </a:pPr>
            <a:r>
              <a:rPr lang="en-US" altLang="en-US" dirty="0"/>
              <a:t>Low levels of oxygen control breathing.</a:t>
            </a:r>
          </a:p>
          <a:p>
            <a:pPr lvl="1">
              <a:spcBef>
                <a:spcPct val="35000"/>
              </a:spcBef>
            </a:pPr>
            <a:r>
              <a:rPr lang="en-US" altLang="en-US" dirty="0"/>
              <a:t>Use caution when administering oxygen. </a:t>
            </a: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defRPr/>
            </a:pPr>
            <a:r>
              <a:rPr lang="en-US" dirty="0">
                <a:cs typeface="+mj-cs"/>
              </a:rPr>
              <a:t>Causes of Dyspnea </a:t>
            </a:r>
            <a:r>
              <a:rPr lang="en-US" sz="2000" b="0" dirty="0">
                <a:cs typeface="+mj-cs"/>
              </a:rPr>
              <a:t>(1 of 4)</a:t>
            </a:r>
          </a:p>
        </p:txBody>
      </p:sp>
      <p:sp>
        <p:nvSpPr>
          <p:cNvPr id="19459" name="Content Placeholder 2"/>
          <p:cNvSpPr>
            <a:spLocks noGrp="1"/>
          </p:cNvSpPr>
          <p:nvPr>
            <p:ph type="body" idx="1"/>
          </p:nvPr>
        </p:nvSpPr>
        <p:spPr/>
        <p:txBody>
          <a:bodyPr rIns="228600"/>
          <a:lstStyle/>
          <a:p>
            <a:pPr>
              <a:spcBef>
                <a:spcPct val="35000"/>
              </a:spcBef>
            </a:pPr>
            <a:r>
              <a:rPr lang="en-US" altLang="en-US" dirty="0"/>
              <a:t>Patients often have dyspnea or hypoxia with:</a:t>
            </a:r>
          </a:p>
          <a:p>
            <a:pPr lvl="1">
              <a:spcBef>
                <a:spcPct val="35000"/>
              </a:spcBef>
            </a:pPr>
            <a:r>
              <a:rPr lang="en-US" altLang="en-US" dirty="0"/>
              <a:t>Pulmonary edema</a:t>
            </a:r>
          </a:p>
          <a:p>
            <a:pPr lvl="1">
              <a:spcBef>
                <a:spcPct val="35000"/>
              </a:spcBef>
            </a:pPr>
            <a:r>
              <a:rPr lang="en-US" altLang="en-US" dirty="0"/>
              <a:t>Hay fever</a:t>
            </a:r>
          </a:p>
          <a:p>
            <a:pPr lvl="1">
              <a:spcBef>
                <a:spcPct val="35000"/>
              </a:spcBef>
            </a:pPr>
            <a:r>
              <a:rPr lang="en-US" altLang="en-US" dirty="0"/>
              <a:t>Pleural effusion</a:t>
            </a:r>
          </a:p>
          <a:p>
            <a:pPr lvl="1">
              <a:spcBef>
                <a:spcPct val="35000"/>
              </a:spcBef>
            </a:pPr>
            <a:r>
              <a:rPr lang="en-US" altLang="en-US" dirty="0"/>
              <a:t>Obstruction of the airway</a:t>
            </a:r>
          </a:p>
          <a:p>
            <a:pPr lvl="1">
              <a:spcBef>
                <a:spcPct val="35000"/>
              </a:spcBef>
            </a:pPr>
            <a:r>
              <a:rPr lang="en-US" altLang="en-US" dirty="0"/>
              <a:t>Hyperventilation syndrome</a:t>
            </a:r>
          </a:p>
          <a:p>
            <a:pPr lvl="1">
              <a:spcBef>
                <a:spcPct val="35000"/>
              </a:spcBef>
            </a:pPr>
            <a:r>
              <a:rPr lang="en-US" altLang="en-US" dirty="0"/>
              <a:t>Environmental/industrial exposure</a:t>
            </a:r>
          </a:p>
          <a:p>
            <a:pPr lvl="1">
              <a:spcBef>
                <a:spcPct val="35000"/>
              </a:spcBef>
            </a:pPr>
            <a:r>
              <a:rPr lang="en-US" altLang="en-US" dirty="0"/>
              <a:t>Drug overdose</a:t>
            </a:r>
          </a:p>
          <a:p>
            <a:pPr lvl="1">
              <a:spcBef>
                <a:spcPct val="35000"/>
              </a:spcBef>
            </a:pPr>
            <a:endParaRPr lang="en-US"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nSpc>
                <a:spcPct val="85000"/>
              </a:lnSpc>
              <a:defRPr/>
            </a:pPr>
            <a:r>
              <a:rPr lang="en-US" dirty="0">
                <a:cs typeface="+mj-cs"/>
              </a:rPr>
              <a:t>Causes of Dyspnea </a:t>
            </a:r>
            <a:r>
              <a:rPr lang="en-US" sz="2000" b="0" dirty="0">
                <a:cs typeface="+mj-cs"/>
              </a:rPr>
              <a:t>(2 of 4)</a:t>
            </a:r>
          </a:p>
        </p:txBody>
      </p:sp>
      <p:sp>
        <p:nvSpPr>
          <p:cNvPr id="20483" name="Rectangle 3"/>
          <p:cNvSpPr>
            <a:spLocks noGrp="1" noChangeArrowheads="1"/>
          </p:cNvSpPr>
          <p:nvPr>
            <p:ph type="body" idx="1"/>
          </p:nvPr>
        </p:nvSpPr>
        <p:spPr/>
        <p:txBody>
          <a:bodyPr rIns="228600"/>
          <a:lstStyle/>
          <a:p>
            <a:pPr>
              <a:spcBef>
                <a:spcPct val="35000"/>
              </a:spcBef>
            </a:pPr>
            <a:r>
              <a:rPr lang="en-US" altLang="en-US" dirty="0"/>
              <a:t>Dyspneic patients may have:</a:t>
            </a:r>
          </a:p>
          <a:p>
            <a:pPr lvl="1">
              <a:spcBef>
                <a:spcPct val="35000"/>
              </a:spcBef>
            </a:pPr>
            <a:r>
              <a:rPr lang="en-US" altLang="en-US" dirty="0"/>
              <a:t>Gas exchange obstructed </a:t>
            </a:r>
          </a:p>
          <a:p>
            <a:pPr lvl="1">
              <a:spcBef>
                <a:spcPct val="35000"/>
              </a:spcBef>
            </a:pPr>
            <a:r>
              <a:rPr lang="en-US" altLang="en-US" dirty="0"/>
              <a:t>Damaged alveoli</a:t>
            </a:r>
          </a:p>
          <a:p>
            <a:pPr lvl="1">
              <a:spcBef>
                <a:spcPct val="35000"/>
              </a:spcBef>
            </a:pPr>
            <a:r>
              <a:rPr lang="en-US" altLang="en-US" dirty="0"/>
              <a:t>Obstructed air passages</a:t>
            </a:r>
          </a:p>
          <a:p>
            <a:pPr lvl="1">
              <a:spcBef>
                <a:spcPct val="35000"/>
              </a:spcBef>
            </a:pPr>
            <a:r>
              <a:rPr lang="en-US" altLang="en-US" dirty="0"/>
              <a:t>Obstructed blood flow to the lungs</a:t>
            </a:r>
          </a:p>
          <a:p>
            <a:pPr lvl="1">
              <a:spcBef>
                <a:spcPct val="35000"/>
              </a:spcBef>
            </a:pPr>
            <a:r>
              <a:rPr lang="en-US" altLang="en-US" dirty="0"/>
              <a:t>Excess fluid in pleural space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nSpc>
                <a:spcPct val="85000"/>
              </a:lnSpc>
              <a:defRPr/>
            </a:pPr>
            <a:r>
              <a:rPr lang="en-US" dirty="0">
                <a:cs typeface="+mj-cs"/>
              </a:rPr>
              <a:t>Causes of Dyspnea </a:t>
            </a:r>
            <a:r>
              <a:rPr lang="en-US" sz="2000" b="0" dirty="0">
                <a:cs typeface="+mj-cs"/>
              </a:rPr>
              <a:t>(3 of 4)</a:t>
            </a:r>
          </a:p>
        </p:txBody>
      </p:sp>
      <p:pic>
        <p:nvPicPr>
          <p:cNvPr id="3074" name="Picture 2" descr="The table is listed as follows. 1. The patient reports difficulty breathing or shortness of breath. 2. The patient has an altered mental status associated with shallow or slow breathing. 3. The adult patient appears anxious or restless; the pediatric patient appears sleepy or listless. 4. The respiratory rate is too fast or too slow (see Table 16-1). 5. The breathing rhythm is irregular. 6. The skin is pale, cool, clammy, or cyanotic. 7. Adventitious breath sounds are heard, including wheezing, gurgling, snoring, crowing, or stridor (harsh, high-pitched, barking sounds). 8. Decreased or noisy breath sounds are heard on one or both sides of the chest. 9. The patient cannot speak more than a few words between breaths. Ask the patient, How are you doing? within quotes, If the patient cannot speak at all, he or she most likely has a respiratory emergency. 10. You observe accessory muscle use, retractions, or labored breathing. 11. The patient has unequal or inadequate chest expansion. 12. The patient is coughing excessively. 13. The patient is sitting up, leaning forward with his or her palms flat on the bed or the arms of the chair. This is called the tripod position because the patient’s back and both arms are working together to support the upper body. 14. The patient has pursed lips (pursed lip breathing) or nasal flaring.&#10;" title="A table is titled signs and symptoms of inadequate brea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1352550"/>
            <a:ext cx="2998788" cy="537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5)</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Medicine</a:t>
            </a:r>
          </a:p>
          <a:p>
            <a:pPr marL="0" indent="0" eaLnBrk="1" hangingPunct="1">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defRPr/>
            </a:pPr>
            <a:r>
              <a:rPr lang="en-US" dirty="0">
                <a:cs typeface="+mj-cs"/>
              </a:rPr>
              <a:t>Causes of Dyspnea </a:t>
            </a:r>
            <a:r>
              <a:rPr lang="en-US" sz="2000" b="0" dirty="0">
                <a:cs typeface="+mj-cs"/>
              </a:rPr>
              <a:t>(4 of 4)</a:t>
            </a:r>
          </a:p>
        </p:txBody>
      </p:sp>
      <p:sp>
        <p:nvSpPr>
          <p:cNvPr id="22531" name="Rectangle 3"/>
          <p:cNvSpPr>
            <a:spLocks noGrp="1" noChangeArrowheads="1"/>
          </p:cNvSpPr>
          <p:nvPr>
            <p:ph type="body" idx="1"/>
          </p:nvPr>
        </p:nvSpPr>
        <p:spPr/>
        <p:txBody>
          <a:bodyPr rIns="228600"/>
          <a:lstStyle/>
          <a:p>
            <a:pPr>
              <a:spcBef>
                <a:spcPct val="35000"/>
              </a:spcBef>
            </a:pPr>
            <a:r>
              <a:rPr lang="en-US" altLang="en-US" dirty="0"/>
              <a:t>Patients may also complain of chest tightness or air hunger.</a:t>
            </a:r>
          </a:p>
          <a:p>
            <a:pPr>
              <a:spcBef>
                <a:spcPct val="35000"/>
              </a:spcBef>
            </a:pPr>
            <a:r>
              <a:rPr lang="en-US" altLang="en-US" dirty="0"/>
              <a:t>Common with cardiopulmonary diseases</a:t>
            </a:r>
          </a:p>
          <a:p>
            <a:pPr>
              <a:spcBef>
                <a:spcPct val="35000"/>
              </a:spcBef>
            </a:pPr>
            <a:r>
              <a:rPr lang="en-US" altLang="en-US" dirty="0"/>
              <a:t>Pain can cause rapid, shallow breathing.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nSpc>
                <a:spcPct val="85000"/>
              </a:lnSpc>
              <a:defRPr/>
            </a:pPr>
            <a:r>
              <a:rPr lang="en-US" dirty="0">
                <a:cs typeface="+mj-cs"/>
              </a:rPr>
              <a:t>Upper or Lower Airway Infection </a:t>
            </a:r>
            <a:endParaRPr lang="en-US" sz="2800" b="0" dirty="0">
              <a:cs typeface="+mj-cs"/>
            </a:endParaRPr>
          </a:p>
        </p:txBody>
      </p:sp>
      <p:sp>
        <p:nvSpPr>
          <p:cNvPr id="23555" name="Rectangle 3"/>
          <p:cNvSpPr>
            <a:spLocks noGrp="1" noChangeArrowheads="1"/>
          </p:cNvSpPr>
          <p:nvPr>
            <p:ph type="body" idx="1"/>
          </p:nvPr>
        </p:nvSpPr>
        <p:spPr>
          <a:xfrm>
            <a:off x="901700" y="1473200"/>
            <a:ext cx="10363200" cy="4800600"/>
          </a:xfrm>
        </p:spPr>
        <p:txBody>
          <a:bodyPr rIns="228600"/>
          <a:lstStyle/>
          <a:p>
            <a:pPr>
              <a:spcBef>
                <a:spcPct val="35000"/>
              </a:spcBef>
            </a:pPr>
            <a:r>
              <a:rPr lang="en-US" altLang="en-US" dirty="0"/>
              <a:t>Infectious diseases may affect all parts of the airway.</a:t>
            </a:r>
          </a:p>
          <a:p>
            <a:pPr>
              <a:spcBef>
                <a:spcPct val="35000"/>
              </a:spcBef>
            </a:pPr>
            <a:r>
              <a:rPr lang="en-US" altLang="en-US" dirty="0"/>
              <a:t>Some forms of obstruction cause dyspnea.</a:t>
            </a:r>
          </a:p>
          <a:p>
            <a:pPr lvl="1">
              <a:spcBef>
                <a:spcPct val="35000"/>
              </a:spcBef>
            </a:pPr>
            <a:r>
              <a:rPr lang="en-US" altLang="en-US" dirty="0"/>
              <a:t>Mucus and secretions obstructing airflow in major passages </a:t>
            </a:r>
          </a:p>
          <a:p>
            <a:pPr lvl="1">
              <a:spcBef>
                <a:spcPct val="35000"/>
              </a:spcBef>
            </a:pPr>
            <a:r>
              <a:rPr lang="en-US" altLang="en-US" dirty="0"/>
              <a:t>Swelling of soft tissues in upper airways </a:t>
            </a:r>
          </a:p>
          <a:p>
            <a:pPr lvl="1">
              <a:spcBef>
                <a:spcPct val="35000"/>
              </a:spcBef>
            </a:pPr>
            <a:r>
              <a:rPr lang="en-US" altLang="en-US" dirty="0"/>
              <a:t>Impaired exchange of gases in the alveoli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le 1"/>
          <p:cNvSpPr>
            <a:spLocks noGrp="1"/>
          </p:cNvSpPr>
          <p:nvPr>
            <p:ph type="title"/>
          </p:nvPr>
        </p:nvSpPr>
        <p:spPr/>
        <p:txBody>
          <a:bodyPr/>
          <a:lstStyle/>
          <a:p>
            <a:pPr>
              <a:lnSpc>
                <a:spcPct val="85000"/>
              </a:lnSpc>
              <a:defRPr/>
            </a:pPr>
            <a:r>
              <a:rPr lang="en-US" dirty="0">
                <a:cs typeface="+mj-cs"/>
              </a:rPr>
              <a:t>Croup</a:t>
            </a:r>
            <a:endParaRPr lang="en-US" sz="2800" b="0" dirty="0">
              <a:cs typeface="+mj-cs"/>
            </a:endParaRPr>
          </a:p>
        </p:txBody>
      </p:sp>
      <p:sp>
        <p:nvSpPr>
          <p:cNvPr id="24579" name="Content Placeholder 2"/>
          <p:cNvSpPr>
            <a:spLocks noGrp="1"/>
          </p:cNvSpPr>
          <p:nvPr>
            <p:ph sz="half" idx="1"/>
          </p:nvPr>
        </p:nvSpPr>
        <p:spPr/>
        <p:txBody>
          <a:bodyPr rIns="228600"/>
          <a:lstStyle/>
          <a:p>
            <a:pPr>
              <a:spcBef>
                <a:spcPct val="35000"/>
              </a:spcBef>
            </a:pPr>
            <a:r>
              <a:rPr lang="en-US" altLang="en-US" dirty="0"/>
              <a:t>Inflammation and swelling of pharynx, larynx, and trachea</a:t>
            </a:r>
          </a:p>
          <a:p>
            <a:pPr>
              <a:spcBef>
                <a:spcPct val="35000"/>
              </a:spcBef>
            </a:pPr>
            <a:r>
              <a:rPr lang="en-US" altLang="en-US" dirty="0"/>
              <a:t>Stridor and seal-bark cough</a:t>
            </a:r>
          </a:p>
          <a:p>
            <a:pPr>
              <a:spcBef>
                <a:spcPct val="35000"/>
              </a:spcBef>
            </a:pPr>
            <a:r>
              <a:rPr lang="en-US" altLang="en-US" dirty="0"/>
              <a:t>Responds well to humidified oxygen</a:t>
            </a:r>
          </a:p>
        </p:txBody>
      </p:sp>
      <p:pic>
        <p:nvPicPr>
          <p:cNvPr id="4098" name="Picture 2" descr="An illustration shows the symptoms of croup in a child. Swollen pharynx, swollen larynx, swollen trachea, and esophagus are show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1511300"/>
            <a:ext cx="3998912" cy="3566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01991" y="5059080"/>
            <a:ext cx="4914106" cy="646331"/>
          </a:xfrm>
          <a:prstGeom prst="rect">
            <a:avLst/>
          </a:prstGeom>
        </p:spPr>
        <p:txBody>
          <a:bodyPr wrap="square">
            <a:spAutoFit/>
          </a:bodyPr>
          <a:lstStyle/>
          <a:p>
            <a:r>
              <a:rPr lang="en-US" b="1" dirty="0"/>
              <a:t>FIGURE 16-4 </a:t>
            </a:r>
            <a:r>
              <a:rPr lang="en-US" dirty="0"/>
              <a:t>Croup results in swelling of the whole</a:t>
            </a:r>
          </a:p>
          <a:p>
            <a:r>
              <a:rPr lang="en-US" dirty="0"/>
              <a:t>airway: pharynx, larynx, and trachea.</a:t>
            </a:r>
          </a:p>
        </p:txBody>
      </p:sp>
      <p:sp>
        <p:nvSpPr>
          <p:cNvPr id="3" name="Rectangle 2"/>
          <p:cNvSpPr/>
          <p:nvPr/>
        </p:nvSpPr>
        <p:spPr>
          <a:xfrm>
            <a:off x="6401991" y="570541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Epiglottitis</a:t>
            </a:r>
          </a:p>
        </p:txBody>
      </p:sp>
      <p:sp>
        <p:nvSpPr>
          <p:cNvPr id="25603" name="Content Placeholder 2"/>
          <p:cNvSpPr>
            <a:spLocks noGrp="1"/>
          </p:cNvSpPr>
          <p:nvPr>
            <p:ph sz="half" idx="1"/>
          </p:nvPr>
        </p:nvSpPr>
        <p:spPr>
          <a:xfrm>
            <a:off x="914400" y="1447800"/>
            <a:ext cx="5689600" cy="4800600"/>
          </a:xfrm>
        </p:spPr>
        <p:txBody>
          <a:bodyPr/>
          <a:lstStyle/>
          <a:p>
            <a:pPr>
              <a:spcBef>
                <a:spcPct val="35000"/>
              </a:spcBef>
            </a:pPr>
            <a:r>
              <a:rPr lang="en-US" altLang="en-US" dirty="0"/>
              <a:t>Bacterial infection causing inflammation of epiglottis</a:t>
            </a:r>
          </a:p>
          <a:p>
            <a:pPr>
              <a:spcBef>
                <a:spcPct val="35000"/>
              </a:spcBef>
            </a:pPr>
            <a:r>
              <a:rPr lang="en-US" altLang="en-US" dirty="0"/>
              <a:t>Children are often found in tripod position and drooling.</a:t>
            </a:r>
          </a:p>
          <a:p>
            <a:pPr>
              <a:spcBef>
                <a:spcPct val="35000"/>
              </a:spcBef>
            </a:pPr>
            <a:r>
              <a:rPr lang="en-US" altLang="en-US" dirty="0"/>
              <a:t>Position comfortably and provide oxygen.</a:t>
            </a:r>
          </a:p>
          <a:p>
            <a:endParaRPr lang="en-US" altLang="en-US" dirty="0"/>
          </a:p>
        </p:txBody>
      </p:sp>
      <p:pic>
        <p:nvPicPr>
          <p:cNvPr id="5122" name="Picture 2" descr="An illustration shows the swollen epiglottis, blocking the airway and making it narrow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280" y="1511300"/>
            <a:ext cx="3657600" cy="30061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19900" y="4509962"/>
            <a:ext cx="5143500" cy="923330"/>
          </a:xfrm>
          <a:prstGeom prst="rect">
            <a:avLst/>
          </a:prstGeom>
        </p:spPr>
        <p:txBody>
          <a:bodyPr wrap="square">
            <a:spAutoFit/>
          </a:bodyPr>
          <a:lstStyle/>
          <a:p>
            <a:r>
              <a:rPr lang="en-US" b="1" dirty="0"/>
              <a:t>FIGURE 16-5 </a:t>
            </a:r>
            <a:r>
              <a:rPr lang="en-US" dirty="0"/>
              <a:t>Acute epiglottitis is caused by a bacterial infection that results in severe swelling of the epiglottis, which could obstruct the airway.</a:t>
            </a:r>
          </a:p>
        </p:txBody>
      </p:sp>
      <p:sp>
        <p:nvSpPr>
          <p:cNvPr id="4" name="Rectangle 3"/>
          <p:cNvSpPr/>
          <p:nvPr/>
        </p:nvSpPr>
        <p:spPr>
          <a:xfrm>
            <a:off x="6819900" y="542745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Respiratory Syncytial Virus (RSV)</a:t>
            </a:r>
          </a:p>
        </p:txBody>
      </p:sp>
      <p:sp>
        <p:nvSpPr>
          <p:cNvPr id="26627" name="Content Placeholder 2"/>
          <p:cNvSpPr>
            <a:spLocks noGrp="1"/>
          </p:cNvSpPr>
          <p:nvPr>
            <p:ph idx="1"/>
          </p:nvPr>
        </p:nvSpPr>
        <p:spPr/>
        <p:txBody>
          <a:bodyPr/>
          <a:lstStyle/>
          <a:p>
            <a:r>
              <a:rPr lang="en-US" altLang="en-US" dirty="0"/>
              <a:t>Common cause of illness in young children</a:t>
            </a:r>
          </a:p>
          <a:p>
            <a:r>
              <a:rPr lang="en-US" altLang="en-US" dirty="0"/>
              <a:t>Causes infection in the lungs and passages</a:t>
            </a:r>
          </a:p>
          <a:p>
            <a:r>
              <a:rPr lang="en-US" altLang="en-US" dirty="0"/>
              <a:t>Look for signs of dehydration.</a:t>
            </a:r>
          </a:p>
          <a:p>
            <a:r>
              <a:rPr lang="en-US" altLang="en-US" dirty="0"/>
              <a:t>Treat airway and breathing problems.</a:t>
            </a:r>
          </a:p>
          <a:p>
            <a:r>
              <a:rPr lang="en-US" altLang="en-US" dirty="0"/>
              <a:t>Humidified oxygen is helpful.</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nSpc>
                <a:spcPct val="85000"/>
              </a:lnSpc>
              <a:defRPr/>
            </a:pPr>
            <a:r>
              <a:rPr lang="en-US" dirty="0">
                <a:cs typeface="+mj-cs"/>
              </a:rPr>
              <a:t>Bronchiolitis</a:t>
            </a:r>
            <a:endParaRPr lang="en-US" sz="2800" dirty="0">
              <a:cs typeface="+mj-cs"/>
            </a:endParaRPr>
          </a:p>
        </p:txBody>
      </p:sp>
      <p:sp>
        <p:nvSpPr>
          <p:cNvPr id="27651" name="Content Placeholder 2"/>
          <p:cNvSpPr>
            <a:spLocks noGrp="1"/>
          </p:cNvSpPr>
          <p:nvPr>
            <p:ph type="body" idx="1"/>
          </p:nvPr>
        </p:nvSpPr>
        <p:spPr/>
        <p:txBody>
          <a:bodyPr rIns="228600"/>
          <a:lstStyle/>
          <a:p>
            <a:pPr>
              <a:spcBef>
                <a:spcPct val="35000"/>
              </a:spcBef>
            </a:pPr>
            <a:r>
              <a:rPr lang="en-US" altLang="en-US" dirty="0"/>
              <a:t>Viral illness often caused by RSV</a:t>
            </a:r>
          </a:p>
          <a:p>
            <a:pPr>
              <a:spcBef>
                <a:spcPct val="35000"/>
              </a:spcBef>
            </a:pPr>
            <a:r>
              <a:rPr lang="en-US" altLang="en-US" dirty="0"/>
              <a:t>Usually affects newborns and toddlers</a:t>
            </a:r>
          </a:p>
          <a:p>
            <a:pPr>
              <a:spcBef>
                <a:spcPct val="35000"/>
              </a:spcBef>
            </a:pPr>
            <a:r>
              <a:rPr lang="en-US" altLang="en-US" dirty="0"/>
              <a:t>Bronchioles become inflamed, swell, and fill with mucus.</a:t>
            </a:r>
          </a:p>
          <a:p>
            <a:pPr>
              <a:spcBef>
                <a:spcPct val="35000"/>
              </a:spcBef>
            </a:pPr>
            <a:r>
              <a:rPr lang="en-US" altLang="en-US" dirty="0"/>
              <a:t>Provide oxygen therapy and frequently reassess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itle 1"/>
          <p:cNvSpPr>
            <a:spLocks noGrp="1"/>
          </p:cNvSpPr>
          <p:nvPr>
            <p:ph type="title"/>
          </p:nvPr>
        </p:nvSpPr>
        <p:spPr/>
        <p:txBody>
          <a:bodyPr/>
          <a:lstStyle/>
          <a:p>
            <a:pPr>
              <a:lnSpc>
                <a:spcPct val="85000"/>
              </a:lnSpc>
              <a:defRPr/>
            </a:pPr>
            <a:r>
              <a:rPr lang="en-US" dirty="0">
                <a:cs typeface="+mj-cs"/>
              </a:rPr>
              <a:t>Pneumonia</a:t>
            </a:r>
            <a:endParaRPr lang="en-US" sz="2800" b="0" dirty="0">
              <a:cs typeface="+mj-cs"/>
            </a:endParaRPr>
          </a:p>
        </p:txBody>
      </p:sp>
      <p:sp>
        <p:nvSpPr>
          <p:cNvPr id="28675" name="Content Placeholder 2"/>
          <p:cNvSpPr>
            <a:spLocks noGrp="1"/>
          </p:cNvSpPr>
          <p:nvPr>
            <p:ph type="body" idx="1"/>
          </p:nvPr>
        </p:nvSpPr>
        <p:spPr/>
        <p:txBody>
          <a:bodyPr rIns="228600"/>
          <a:lstStyle/>
          <a:p>
            <a:pPr>
              <a:spcBef>
                <a:spcPct val="35000"/>
              </a:spcBef>
            </a:pPr>
            <a:r>
              <a:rPr lang="en-US" altLang="en-US" dirty="0"/>
              <a:t>Bacterial pneumonia will come on quickly and result in high fever.</a:t>
            </a:r>
          </a:p>
          <a:p>
            <a:pPr>
              <a:spcBef>
                <a:spcPct val="35000"/>
              </a:spcBef>
            </a:pPr>
            <a:r>
              <a:rPr lang="en-US" altLang="en-US" dirty="0"/>
              <a:t>Viral pneumonia presents more gradually and is less severe.</a:t>
            </a:r>
          </a:p>
          <a:p>
            <a:pPr>
              <a:spcBef>
                <a:spcPct val="35000"/>
              </a:spcBef>
            </a:pPr>
            <a:r>
              <a:rPr lang="en-US" altLang="en-US" dirty="0"/>
              <a:t>Especially affects people who are chronically ill</a:t>
            </a:r>
          </a:p>
          <a:p>
            <a:pPr>
              <a:spcBef>
                <a:spcPct val="35000"/>
              </a:spcBef>
            </a:pPr>
            <a:r>
              <a:rPr lang="en-US" altLang="en-US" dirty="0"/>
              <a:t>Assess temperature and provide airway support and supplemental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defRPr/>
            </a:pPr>
            <a:r>
              <a:rPr lang="en-US" dirty="0">
                <a:cs typeface="+mj-cs"/>
              </a:rPr>
              <a:t>Pertussis</a:t>
            </a:r>
            <a:endParaRPr lang="en-US" sz="2800" dirty="0">
              <a:cs typeface="+mj-cs"/>
            </a:endParaRPr>
          </a:p>
        </p:txBody>
      </p:sp>
      <p:sp>
        <p:nvSpPr>
          <p:cNvPr id="29699" name="Rectangle 3"/>
          <p:cNvSpPr>
            <a:spLocks noGrp="1" noChangeArrowheads="1"/>
          </p:cNvSpPr>
          <p:nvPr>
            <p:ph type="body" idx="1"/>
          </p:nvPr>
        </p:nvSpPr>
        <p:spPr/>
        <p:txBody>
          <a:bodyPr rIns="228600"/>
          <a:lstStyle/>
          <a:p>
            <a:pPr>
              <a:spcBef>
                <a:spcPct val="35000"/>
              </a:spcBef>
            </a:pPr>
            <a:r>
              <a:rPr lang="en-US" altLang="en-US" dirty="0"/>
              <a:t>Airborne bacterial infection that mostly affects children younger than 6 years</a:t>
            </a:r>
          </a:p>
          <a:p>
            <a:pPr>
              <a:spcBef>
                <a:spcPct val="35000"/>
              </a:spcBef>
            </a:pPr>
            <a:r>
              <a:rPr lang="en-US" altLang="en-US" dirty="0"/>
              <a:t>Patients will be feverish and exhibit a “whoop” sound on inspiration after a coughing attack.</a:t>
            </a:r>
          </a:p>
          <a:p>
            <a:pPr>
              <a:spcBef>
                <a:spcPct val="35000"/>
              </a:spcBef>
            </a:pPr>
            <a:r>
              <a:rPr lang="en-US" altLang="en-US" dirty="0"/>
              <a:t>Watch for dehydration and suction as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Influenza Type A</a:t>
            </a:r>
          </a:p>
        </p:txBody>
      </p:sp>
      <p:sp>
        <p:nvSpPr>
          <p:cNvPr id="30723" name="Content Placeholder 2"/>
          <p:cNvSpPr>
            <a:spLocks noGrp="1"/>
          </p:cNvSpPr>
          <p:nvPr>
            <p:ph idx="1"/>
          </p:nvPr>
        </p:nvSpPr>
        <p:spPr/>
        <p:txBody>
          <a:bodyPr/>
          <a:lstStyle/>
          <a:p>
            <a:r>
              <a:rPr lang="en-US" altLang="en-US" dirty="0"/>
              <a:t>Became pandemic in 2009</a:t>
            </a:r>
          </a:p>
          <a:p>
            <a:r>
              <a:rPr lang="en-US" altLang="en-US" dirty="0"/>
              <a:t>Symptoms include fever, cough, sore throat, muscle aches, headache, and fatigue.</a:t>
            </a:r>
          </a:p>
          <a:p>
            <a:r>
              <a:rPr lang="en-US" altLang="en-US" dirty="0"/>
              <a:t>May lead to pneumonia or dehydration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COVID-19 (SARS-CoV-2)</a:t>
            </a:r>
          </a:p>
        </p:txBody>
      </p:sp>
      <p:sp>
        <p:nvSpPr>
          <p:cNvPr id="30723" name="Content Placeholder 2"/>
          <p:cNvSpPr>
            <a:spLocks noGrp="1"/>
          </p:cNvSpPr>
          <p:nvPr>
            <p:ph idx="1"/>
          </p:nvPr>
        </p:nvSpPr>
        <p:spPr/>
        <p:txBody>
          <a:bodyPr/>
          <a:lstStyle/>
          <a:p>
            <a:r>
              <a:rPr lang="en-US" altLang="en-US" dirty="0"/>
              <a:t>Similar to the virus that causes the common cold</a:t>
            </a:r>
          </a:p>
          <a:p>
            <a:r>
              <a:rPr lang="en-US" altLang="en-US" dirty="0"/>
              <a:t>Preferentially affects the elderly, those living in close quarters with one another, and those with weakened immune systems.</a:t>
            </a:r>
          </a:p>
          <a:p>
            <a:r>
              <a:rPr lang="en-US" altLang="en-US" dirty="0"/>
              <a:t>Transmitted by aerosol droplets and airborne particles</a:t>
            </a:r>
          </a:p>
          <a:p>
            <a:r>
              <a:rPr lang="en-US" altLang="en-US" dirty="0"/>
              <a:t>Respiratory deterioration may occur rapidly.</a:t>
            </a:r>
          </a:p>
        </p:txBody>
      </p:sp>
    </p:spTree>
    <p:extLst>
      <p:ext uri="{BB962C8B-B14F-4D97-AF65-F5344CB8AC3E}">
        <p14:creationId xmlns:p14="http://schemas.microsoft.com/office/powerpoint/2010/main" val="253609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5)</a:t>
            </a:r>
          </a:p>
        </p:txBody>
      </p:sp>
      <p:sp>
        <p:nvSpPr>
          <p:cNvPr id="512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Respiratory</a:t>
            </a:r>
          </a:p>
          <a:p>
            <a:pPr eaLnBrk="1" hangingPunct="1">
              <a:spcBef>
                <a:spcPct val="35000"/>
              </a:spcBef>
            </a:pPr>
            <a:r>
              <a:rPr lang="en-US" altLang="en-US" dirty="0"/>
              <a:t>Anatomy, signs, symptoms, and management of respiratory emergencies, including those that affect the</a:t>
            </a:r>
          </a:p>
          <a:p>
            <a:pPr lvl="1" eaLnBrk="1" hangingPunct="1">
              <a:spcBef>
                <a:spcPct val="35000"/>
              </a:spcBef>
            </a:pPr>
            <a:r>
              <a:rPr lang="en-US" altLang="en-US" dirty="0"/>
              <a:t>Upper airway</a:t>
            </a:r>
          </a:p>
          <a:p>
            <a:pPr lvl="1" eaLnBrk="1" hangingPunct="1">
              <a:spcBef>
                <a:spcPct val="35000"/>
              </a:spcBef>
            </a:pPr>
            <a:r>
              <a:rPr lang="en-US" altLang="en-US" dirty="0"/>
              <a:t>Lower airway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defRPr/>
            </a:pPr>
            <a:r>
              <a:rPr lang="en-US" dirty="0">
                <a:cs typeface="+mj-cs"/>
              </a:rPr>
              <a:t>Tuberculosis (TB)</a:t>
            </a:r>
          </a:p>
        </p:txBody>
      </p:sp>
      <p:sp>
        <p:nvSpPr>
          <p:cNvPr id="31747" name="Content Placeholder 2"/>
          <p:cNvSpPr>
            <a:spLocks noGrp="1"/>
          </p:cNvSpPr>
          <p:nvPr>
            <p:ph type="body" idx="1"/>
          </p:nvPr>
        </p:nvSpPr>
        <p:spPr/>
        <p:txBody>
          <a:bodyPr rIns="228600"/>
          <a:lstStyle/>
          <a:p>
            <a:pPr>
              <a:spcBef>
                <a:spcPct val="35000"/>
              </a:spcBef>
            </a:pPr>
            <a:r>
              <a:rPr lang="en-US" altLang="en-US" dirty="0"/>
              <a:t>Bacterial infection that most often affects the lungs</a:t>
            </a:r>
          </a:p>
          <a:p>
            <a:pPr>
              <a:spcBef>
                <a:spcPct val="35000"/>
              </a:spcBef>
            </a:pPr>
            <a:r>
              <a:rPr lang="en-US" altLang="en-US" dirty="0"/>
              <a:t>Can remain inactive for years</a:t>
            </a:r>
          </a:p>
          <a:p>
            <a:pPr>
              <a:spcBef>
                <a:spcPct val="35000"/>
              </a:spcBef>
            </a:pPr>
            <a:r>
              <a:rPr lang="en-US" altLang="en-US" dirty="0"/>
              <a:t>Patients often complain of fever, coughing, fatigue, night sweats, and weight loss.</a:t>
            </a:r>
          </a:p>
          <a:p>
            <a:pPr>
              <a:spcBef>
                <a:spcPct val="35000"/>
              </a:spcBef>
            </a:pPr>
            <a:r>
              <a:rPr lang="en-US" altLang="en-US" dirty="0"/>
              <a:t>Wear gloves, eye protection, and an N-95 respirator (at a minimum).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defRPr/>
            </a:pPr>
            <a:r>
              <a:rPr lang="en-US" dirty="0">
                <a:cs typeface="+mj-cs"/>
              </a:rPr>
              <a:t>Acute Pulmonary Edema </a:t>
            </a:r>
            <a:r>
              <a:rPr lang="en-US" sz="2000" b="0" dirty="0">
                <a:cs typeface="+mj-cs"/>
              </a:rPr>
              <a:t>(1 of 2)</a:t>
            </a:r>
          </a:p>
        </p:txBody>
      </p:sp>
      <p:sp>
        <p:nvSpPr>
          <p:cNvPr id="32771" name="Content Placeholder 2"/>
          <p:cNvSpPr>
            <a:spLocks noGrp="1"/>
          </p:cNvSpPr>
          <p:nvPr>
            <p:ph type="body" idx="1"/>
          </p:nvPr>
        </p:nvSpPr>
        <p:spPr/>
        <p:txBody>
          <a:bodyPr rIns="228600"/>
          <a:lstStyle/>
          <a:p>
            <a:pPr>
              <a:spcBef>
                <a:spcPct val="35000"/>
              </a:spcBef>
            </a:pPr>
            <a:r>
              <a:rPr lang="en-US" altLang="en-US" dirty="0"/>
              <a:t>Heart muscle cannot circulate blood properly.</a:t>
            </a:r>
          </a:p>
          <a:p>
            <a:pPr>
              <a:spcBef>
                <a:spcPct val="35000"/>
              </a:spcBef>
            </a:pPr>
            <a:r>
              <a:rPr lang="en-US" altLang="en-US" dirty="0"/>
              <a:t>Fluid builds up within alveoli and in lung tissue.</a:t>
            </a:r>
          </a:p>
          <a:p>
            <a:pPr lvl="1">
              <a:spcBef>
                <a:spcPct val="35000"/>
              </a:spcBef>
            </a:pPr>
            <a:r>
              <a:rPr lang="en-US" altLang="en-US" dirty="0"/>
              <a:t>Usually result of congestive heart failure</a:t>
            </a:r>
          </a:p>
          <a:p>
            <a:pPr lvl="1">
              <a:spcBef>
                <a:spcPct val="35000"/>
              </a:spcBef>
            </a:pPr>
            <a:r>
              <a:rPr lang="en-US" altLang="en-US" dirty="0"/>
              <a:t>Most patients have a long-standing history of chronic congestive heart failure.</a:t>
            </a:r>
          </a:p>
          <a:p>
            <a:pPr lvl="1">
              <a:spcBef>
                <a:spcPct val="35000"/>
              </a:spcBef>
            </a:pPr>
            <a:r>
              <a:rPr lang="en-US" altLang="en-US" dirty="0"/>
              <a:t>In severe cases, a frothy pink sputum forms at the nose and mouth.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a:lnSpc>
                <a:spcPct val="85000"/>
              </a:lnSpc>
              <a:defRPr/>
            </a:pPr>
            <a:r>
              <a:rPr lang="en-US" dirty="0">
                <a:cs typeface="+mj-cs"/>
              </a:rPr>
              <a:t>Acute Pulmonary Edema </a:t>
            </a:r>
            <a:r>
              <a:rPr lang="en-US" sz="2000" b="0" dirty="0">
                <a:cs typeface="+mj-cs"/>
              </a:rPr>
              <a:t>(2 of 2)</a:t>
            </a:r>
          </a:p>
        </p:txBody>
      </p:sp>
      <p:pic>
        <p:nvPicPr>
          <p:cNvPr id="6146" name="Picture 2" descr="An illustration shows the organs of the respiratory system and the heart. A magnified view of the bronchioles show that the alveoli are swollen with flui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850" y="1210130"/>
            <a:ext cx="4979988" cy="4511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30550" y="5680075"/>
            <a:ext cx="5822950" cy="923330"/>
          </a:xfrm>
          <a:prstGeom prst="rect">
            <a:avLst/>
          </a:prstGeom>
        </p:spPr>
        <p:txBody>
          <a:bodyPr wrap="square">
            <a:spAutoFit/>
          </a:bodyPr>
          <a:lstStyle/>
          <a:p>
            <a:r>
              <a:rPr lang="en-US" b="1" dirty="0"/>
              <a:t>FIGURE 16-6 </a:t>
            </a:r>
            <a:r>
              <a:rPr lang="en-US" dirty="0"/>
              <a:t>In pulmonary edema, fluid fills the alveoli and separates the capillaries from the alveolar wall, interfering with the exchange of oxygen and carbon dioxide.</a:t>
            </a:r>
          </a:p>
        </p:txBody>
      </p:sp>
      <p:sp>
        <p:nvSpPr>
          <p:cNvPr id="4" name="Rectangle 3"/>
          <p:cNvSpPr/>
          <p:nvPr/>
        </p:nvSpPr>
        <p:spPr>
          <a:xfrm>
            <a:off x="3130550" y="6584355"/>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Obstructive Pulmonary Disease (COPD) </a:t>
            </a:r>
            <a:r>
              <a:rPr lang="en-US" sz="2000" b="0" dirty="0"/>
              <a:t>(1 of 4)</a:t>
            </a:r>
          </a:p>
        </p:txBody>
      </p:sp>
      <p:sp>
        <p:nvSpPr>
          <p:cNvPr id="34819" name="Content Placeholder 2"/>
          <p:cNvSpPr>
            <a:spLocks noGrp="1"/>
          </p:cNvSpPr>
          <p:nvPr>
            <p:ph type="body" idx="1"/>
          </p:nvPr>
        </p:nvSpPr>
        <p:spPr/>
        <p:txBody>
          <a:bodyPr/>
          <a:lstStyle/>
          <a:p>
            <a:r>
              <a:rPr lang="en-US" altLang="en-US" dirty="0"/>
              <a:t>Slow process of dilation and disruption of airways and alveoli</a:t>
            </a:r>
          </a:p>
          <a:p>
            <a:r>
              <a:rPr lang="en-US" altLang="en-US" dirty="0"/>
              <a:t>Caused by chronic bronchial obstruction</a:t>
            </a:r>
          </a:p>
          <a:p>
            <a:r>
              <a:rPr lang="en-US" altLang="en-US" dirty="0"/>
              <a:t>Tobacco smoke can create chronic bronchitis.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type="body" idx="1"/>
          </p:nvPr>
        </p:nvSpPr>
        <p:spPr/>
        <p:txBody>
          <a:bodyPr rIns="228600"/>
          <a:lstStyle/>
          <a:p>
            <a:pPr>
              <a:spcBef>
                <a:spcPct val="35000"/>
              </a:spcBef>
            </a:pPr>
            <a:r>
              <a:rPr lang="en-US" altLang="en-US" dirty="0"/>
              <a:t>Emphysema is most common type of COPD.</a:t>
            </a:r>
          </a:p>
          <a:p>
            <a:pPr lvl="1">
              <a:spcBef>
                <a:spcPct val="35000"/>
              </a:spcBef>
            </a:pPr>
            <a:r>
              <a:rPr lang="en-US" altLang="en-US" dirty="0"/>
              <a:t>Loss of elastic material in the lungs</a:t>
            </a:r>
          </a:p>
          <a:p>
            <a:pPr lvl="1">
              <a:spcBef>
                <a:spcPct val="35000"/>
              </a:spcBef>
            </a:pPr>
            <a:r>
              <a:rPr lang="en-US" altLang="en-US" dirty="0"/>
              <a:t>Causes include inflamed airways, smoking.</a:t>
            </a:r>
          </a:p>
          <a:p>
            <a:pPr>
              <a:spcBef>
                <a:spcPct val="35000"/>
              </a:spcBef>
            </a:pPr>
            <a:r>
              <a:rPr lang="en-US" altLang="en-US" dirty="0"/>
              <a:t>Most patients with COPD have elements of both chronic bronchitis and emphysema. </a:t>
            </a:r>
          </a:p>
        </p:txBody>
      </p:sp>
      <p:sp>
        <p:nvSpPr>
          <p:cNvPr id="2" name="Title 1"/>
          <p:cNvSpPr>
            <a:spLocks noGrp="1"/>
          </p:cNvSpPr>
          <p:nvPr>
            <p:ph type="title"/>
          </p:nvPr>
        </p:nvSpPr>
        <p:spPr/>
        <p:txBody>
          <a:bodyPr/>
          <a:lstStyle/>
          <a:p>
            <a:r>
              <a:rPr lang="en-US" dirty="0"/>
              <a:t>Chronic Obstructive Pulmonary Disease (COPD) </a:t>
            </a:r>
            <a:r>
              <a:rPr lang="en-US" sz="2000" b="0" dirty="0"/>
              <a:t>(2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Chronic Obstructive Pulmonary Disease (COPD) </a:t>
            </a:r>
            <a:r>
              <a:rPr lang="en-US" sz="2000" b="0" dirty="0"/>
              <a:t>(3 of 4)</a:t>
            </a:r>
            <a:endParaRPr lang="en-US" dirty="0"/>
          </a:p>
        </p:txBody>
      </p:sp>
      <p:pic>
        <p:nvPicPr>
          <p:cNvPr id="7170" name="Picture 2" descr="Normal lung: The bronchiole and the alveolus appear clear and normal. Inflamed lung: There is inflammation or infection in the wall of the bronchiole and mucus lining it. The alveoli are filled with trapped air. Obstructed lung: The walls are swollen with infection, and the passage is filled with obstruction. The alveolus is dilated and filled with trapped air.&#10;" title="Three illustrations compare the bronchiole and alveoli in the normal lung, inflamed lung, and obstructed l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212" y="1473200"/>
            <a:ext cx="5856288" cy="40327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97212" y="5539728"/>
            <a:ext cx="6096000" cy="923330"/>
          </a:xfrm>
          <a:prstGeom prst="rect">
            <a:avLst/>
          </a:prstGeom>
        </p:spPr>
        <p:txBody>
          <a:bodyPr>
            <a:spAutoFit/>
          </a:bodyPr>
          <a:lstStyle/>
          <a:p>
            <a:r>
              <a:rPr lang="en-US" b="1" dirty="0"/>
              <a:t>FIGURE 16-7 </a:t>
            </a:r>
            <a:r>
              <a:rPr lang="en-US" dirty="0"/>
              <a:t>Repeated episodes of irritation and inflammation in the alveoli result in the obstruction, scarring, and some dilation of the alveolar sac characteristic of COPD.</a:t>
            </a:r>
          </a:p>
        </p:txBody>
      </p:sp>
      <p:sp>
        <p:nvSpPr>
          <p:cNvPr id="4" name="Rectangle 3"/>
          <p:cNvSpPr/>
          <p:nvPr/>
        </p:nvSpPr>
        <p:spPr>
          <a:xfrm>
            <a:off x="3097212" y="643817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rIns="228600"/>
          <a:lstStyle/>
          <a:p>
            <a:pPr>
              <a:spcBef>
                <a:spcPct val="35000"/>
              </a:spcBef>
            </a:pPr>
            <a:r>
              <a:rPr lang="en-US" altLang="en-US" dirty="0"/>
              <a:t>Patients with pulmonary edema will have “wet” lung sounds.</a:t>
            </a:r>
          </a:p>
          <a:p>
            <a:pPr>
              <a:spcBef>
                <a:spcPct val="35000"/>
              </a:spcBef>
            </a:pPr>
            <a:r>
              <a:rPr lang="en-US" altLang="en-US" dirty="0"/>
              <a:t>Patients with COPD will have “dry” lung sounds.</a:t>
            </a:r>
          </a:p>
          <a:p>
            <a:pPr>
              <a:spcBef>
                <a:spcPct val="35000"/>
              </a:spcBef>
            </a:pPr>
            <a:r>
              <a:rPr lang="en-US" altLang="en-US" dirty="0"/>
              <a:t>Can be easily confused with congestive heart failure</a:t>
            </a:r>
          </a:p>
          <a:p>
            <a:pPr>
              <a:spcBef>
                <a:spcPct val="35000"/>
              </a:spcBef>
            </a:pPr>
            <a:r>
              <a:rPr lang="en-US" altLang="en-US" dirty="0"/>
              <a:t>Treat the patient, not the lung sounds.</a:t>
            </a:r>
          </a:p>
          <a:p>
            <a:pPr>
              <a:spcBef>
                <a:spcPct val="35000"/>
              </a:spcBef>
            </a:pPr>
            <a:endParaRPr lang="en-US" altLang="en-US" dirty="0"/>
          </a:p>
        </p:txBody>
      </p:sp>
      <p:sp>
        <p:nvSpPr>
          <p:cNvPr id="2" name="Title 1"/>
          <p:cNvSpPr>
            <a:spLocks noGrp="1"/>
          </p:cNvSpPr>
          <p:nvPr>
            <p:ph type="title"/>
          </p:nvPr>
        </p:nvSpPr>
        <p:spPr/>
        <p:txBody>
          <a:bodyPr/>
          <a:lstStyle/>
          <a:p>
            <a:r>
              <a:rPr lang="en-US" dirty="0"/>
              <a:t>Chronic Obstructive Pulmonary Disease (COPD) </a:t>
            </a:r>
            <a:r>
              <a:rPr lang="en-US" sz="2000" b="0" dirty="0"/>
              <a:t>(4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a:cs typeface="+mj-cs"/>
              </a:rPr>
              <a:t>Asthma, Hay Fever, and Anaphylaxis </a:t>
            </a:r>
            <a:r>
              <a:rPr lang="en-US" sz="2000" b="0" dirty="0">
                <a:cs typeface="+mj-cs"/>
              </a:rPr>
              <a:t>(1 of 4)</a:t>
            </a:r>
          </a:p>
        </p:txBody>
      </p:sp>
      <p:sp>
        <p:nvSpPr>
          <p:cNvPr id="38915" name="Content Placeholder 2"/>
          <p:cNvSpPr>
            <a:spLocks noGrp="1"/>
          </p:cNvSpPr>
          <p:nvPr>
            <p:ph type="body" idx="1"/>
          </p:nvPr>
        </p:nvSpPr>
        <p:spPr/>
        <p:txBody>
          <a:bodyPr rIns="228600"/>
          <a:lstStyle/>
          <a:p>
            <a:pPr>
              <a:spcBef>
                <a:spcPct val="35000"/>
              </a:spcBef>
            </a:pPr>
            <a:r>
              <a:rPr lang="en-US" altLang="en-US" dirty="0"/>
              <a:t>Result of allergic reaction to inhaled, ingested, or injected substance</a:t>
            </a:r>
          </a:p>
          <a:p>
            <a:pPr lvl="1">
              <a:spcBef>
                <a:spcPct val="35000"/>
              </a:spcBef>
            </a:pPr>
            <a:r>
              <a:rPr lang="en-US" altLang="en-US" dirty="0"/>
              <a:t>In some cases, allergen cannot be identified.</a:t>
            </a:r>
          </a:p>
          <a:p>
            <a:pPr>
              <a:spcBef>
                <a:spcPct val="35000"/>
              </a:spcBef>
            </a:pPr>
            <a:r>
              <a:rPr lang="en-US" altLang="en-US" dirty="0"/>
              <a:t>In some cases, there is no identifiable allergen.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a:lnSpc>
                <a:spcPct val="85000"/>
              </a:lnSpc>
              <a:defRPr/>
            </a:pPr>
            <a:r>
              <a:rPr lang="en-US" dirty="0">
                <a:cs typeface="+mj-cs"/>
              </a:rPr>
              <a:t>Asthma, Hay Fever, and Anaphylaxis </a:t>
            </a:r>
            <a:r>
              <a:rPr lang="en-US" sz="2000" b="0" dirty="0">
                <a:cs typeface="+mj-cs"/>
              </a:rPr>
              <a:t>(2 of 4)</a:t>
            </a:r>
          </a:p>
        </p:txBody>
      </p:sp>
      <p:sp>
        <p:nvSpPr>
          <p:cNvPr id="39939" name="Content Placeholder 3"/>
          <p:cNvSpPr>
            <a:spLocks noGrp="1"/>
          </p:cNvSpPr>
          <p:nvPr>
            <p:ph sz="half" idx="1"/>
          </p:nvPr>
        </p:nvSpPr>
        <p:spPr/>
        <p:txBody>
          <a:bodyPr/>
          <a:lstStyle/>
          <a:p>
            <a:r>
              <a:rPr lang="en-US" altLang="en-US" dirty="0"/>
              <a:t>Asthma is acute spasm of smaller air passages (bronchioles), associated with excessive mucus production and swelling of the mucus membranes.</a:t>
            </a:r>
          </a:p>
        </p:txBody>
      </p:sp>
      <p:pic>
        <p:nvPicPr>
          <p:cNvPr id="8194" name="Picture 2" descr="A: Normal. The passageway is clear and appears normal. B: Narrowed bronchiole. The wall of the bronchiole is swollen, and there is mucus obstructing bronchiole.&#10;" title="Two illustrations, A and B, compare a normal and a narrowed bronchi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1" y="1530350"/>
            <a:ext cx="4572000" cy="26341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76951" y="4198312"/>
            <a:ext cx="5524499" cy="1477328"/>
          </a:xfrm>
          <a:prstGeom prst="rect">
            <a:avLst/>
          </a:prstGeom>
        </p:spPr>
        <p:txBody>
          <a:bodyPr wrap="square">
            <a:spAutoFit/>
          </a:bodyPr>
          <a:lstStyle/>
          <a:p>
            <a:r>
              <a:rPr lang="en-US" b="1" dirty="0"/>
              <a:t>FIGURE 16-8 </a:t>
            </a:r>
            <a:r>
              <a:rPr lang="en-US" dirty="0"/>
              <a:t>Asthma is an inflammation of the lungs</a:t>
            </a:r>
          </a:p>
          <a:p>
            <a:r>
              <a:rPr lang="en-US" dirty="0"/>
              <a:t>associated with excessive mucus production and</a:t>
            </a:r>
          </a:p>
          <a:p>
            <a:r>
              <a:rPr lang="en-US" dirty="0"/>
              <a:t>swelling of the bronchioles. </a:t>
            </a:r>
            <a:r>
              <a:rPr lang="en-US" b="1" dirty="0"/>
              <a:t>A. </a:t>
            </a:r>
            <a:r>
              <a:rPr lang="en-US" dirty="0"/>
              <a:t>Cross section of a normal</a:t>
            </a:r>
          </a:p>
          <a:p>
            <a:r>
              <a:rPr lang="en-US" dirty="0"/>
              <a:t>bronchiole. </a:t>
            </a:r>
            <a:r>
              <a:rPr lang="en-US" b="1" dirty="0"/>
              <a:t>B. </a:t>
            </a:r>
            <a:r>
              <a:rPr lang="en-US" dirty="0"/>
              <a:t>The bronchiole in spasm; a mucus plug has</a:t>
            </a:r>
          </a:p>
          <a:p>
            <a:r>
              <a:rPr lang="en-US" dirty="0"/>
              <a:t>formed and partially obstructed the bronchiole.</a:t>
            </a:r>
          </a:p>
        </p:txBody>
      </p:sp>
      <p:sp>
        <p:nvSpPr>
          <p:cNvPr id="3" name="Rectangle 2"/>
          <p:cNvSpPr/>
          <p:nvPr/>
        </p:nvSpPr>
        <p:spPr>
          <a:xfrm>
            <a:off x="6076951" y="5675640"/>
            <a:ext cx="2079415"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defRPr/>
            </a:pPr>
            <a:r>
              <a:rPr lang="en-US" dirty="0">
                <a:cs typeface="+mj-cs"/>
              </a:rPr>
              <a:t>Asthma, Hay Fever, and Anaphylaxis </a:t>
            </a:r>
            <a:r>
              <a:rPr lang="en-US" sz="2000" b="0" dirty="0">
                <a:cs typeface="+mj-cs"/>
              </a:rPr>
              <a:t>(3 of 4)</a:t>
            </a:r>
          </a:p>
        </p:txBody>
      </p:sp>
      <p:sp>
        <p:nvSpPr>
          <p:cNvPr id="40963" name="Content Placeholder 2"/>
          <p:cNvSpPr>
            <a:spLocks noGrp="1"/>
          </p:cNvSpPr>
          <p:nvPr>
            <p:ph type="body" idx="1"/>
          </p:nvPr>
        </p:nvSpPr>
        <p:spPr/>
        <p:txBody>
          <a:bodyPr rIns="228600"/>
          <a:lstStyle/>
          <a:p>
            <a:pPr>
              <a:spcBef>
                <a:spcPct val="35000"/>
              </a:spcBef>
            </a:pPr>
            <a:r>
              <a:rPr lang="en-US" altLang="en-US" dirty="0"/>
              <a:t>Asthma affects all ages.</a:t>
            </a:r>
          </a:p>
          <a:p>
            <a:pPr lvl="1">
              <a:spcBef>
                <a:spcPct val="35000"/>
              </a:spcBef>
            </a:pPr>
            <a:r>
              <a:rPr lang="en-US" altLang="en-US" dirty="0"/>
              <a:t>Most prevalent in children 5</a:t>
            </a:r>
            <a:r>
              <a:rPr lang="en-US" altLang="en-US" dirty="0">
                <a:ea typeface="MS PGothic" charset="-128"/>
              </a:rPr>
              <a:t>–</a:t>
            </a:r>
            <a:r>
              <a:rPr lang="en-US" altLang="en-US" dirty="0"/>
              <a:t>17 years</a:t>
            </a:r>
          </a:p>
          <a:p>
            <a:pPr>
              <a:spcBef>
                <a:spcPct val="35000"/>
              </a:spcBef>
            </a:pPr>
            <a:r>
              <a:rPr lang="en-US" altLang="en-US" dirty="0"/>
              <a:t>Produces characteristic wheezing</a:t>
            </a:r>
          </a:p>
          <a:p>
            <a:pPr>
              <a:spcBef>
                <a:spcPct val="35000"/>
              </a:spcBef>
            </a:pPr>
            <a:r>
              <a:rPr lang="en-US" altLang="en-US" dirty="0"/>
              <a:t>Asthma attack may be caused by allergic reaction to foods or allergens or severe emotional distress, exercise, and respiratory infections.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5)</a:t>
            </a:r>
          </a:p>
        </p:txBody>
      </p:sp>
      <p:sp>
        <p:nvSpPr>
          <p:cNvPr id="6147"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Respiratory (cont’d)</a:t>
            </a:r>
            <a:endParaRPr lang="en-US" altLang="en-US" dirty="0"/>
          </a:p>
          <a:p>
            <a:pPr eaLnBrk="1" hangingPunct="1">
              <a:spcBef>
                <a:spcPct val="35000"/>
              </a:spcBef>
            </a:pPr>
            <a:r>
              <a:rPr lang="en-US" altLang="en-US" dirty="0"/>
              <a:t>Anatomy, physiology, pathophysiology, assessment, and management of</a:t>
            </a:r>
          </a:p>
          <a:p>
            <a:pPr lvl="1" eaLnBrk="1" hangingPunct="1">
              <a:spcBef>
                <a:spcPct val="35000"/>
              </a:spcBef>
            </a:pPr>
            <a:r>
              <a:rPr lang="en-US" altLang="en-US" dirty="0"/>
              <a:t>Epiglottitis</a:t>
            </a:r>
          </a:p>
          <a:p>
            <a:pPr lvl="1" eaLnBrk="1" hangingPunct="1">
              <a:spcBef>
                <a:spcPct val="35000"/>
              </a:spcBef>
            </a:pPr>
            <a:r>
              <a:rPr lang="en-US" altLang="en-US" dirty="0"/>
              <a:t>Spontaneous pneumothorax</a:t>
            </a:r>
          </a:p>
          <a:p>
            <a:pPr lvl="1" eaLnBrk="1" hangingPunct="1">
              <a:spcBef>
                <a:spcPct val="35000"/>
              </a:spcBef>
            </a:pPr>
            <a:r>
              <a:rPr lang="en-US" altLang="en-US" dirty="0"/>
              <a:t>Pulmonary edema</a:t>
            </a:r>
          </a:p>
          <a:p>
            <a:pPr lvl="1" eaLnBrk="1" hangingPunct="1">
              <a:spcBef>
                <a:spcPct val="35000"/>
              </a:spcBef>
            </a:pPr>
            <a:r>
              <a:rPr lang="en-US" altLang="en-US" dirty="0"/>
              <a:t>Asthma</a:t>
            </a:r>
          </a:p>
          <a:p>
            <a:pPr lvl="1" eaLnBrk="1" hangingPunct="1">
              <a:spcBef>
                <a:spcPct val="35000"/>
              </a:spcBef>
            </a:pPr>
            <a:r>
              <a:rPr lang="en-US" altLang="en-US" dirty="0"/>
              <a:t>Chronic obstructive pulmonary disease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defRPr/>
            </a:pPr>
            <a:r>
              <a:rPr lang="en-US" dirty="0">
                <a:cs typeface="+mj-cs"/>
              </a:rPr>
              <a:t>Asthma, Hay Fever, and Anaphylaxis </a:t>
            </a:r>
            <a:r>
              <a:rPr lang="en-US" sz="2000" b="0" dirty="0">
                <a:cs typeface="+mj-cs"/>
              </a:rPr>
              <a:t>(4 of 4)</a:t>
            </a:r>
          </a:p>
        </p:txBody>
      </p:sp>
      <p:sp>
        <p:nvSpPr>
          <p:cNvPr id="41987" name="Content Placeholder 2"/>
          <p:cNvSpPr>
            <a:spLocks noGrp="1"/>
          </p:cNvSpPr>
          <p:nvPr>
            <p:ph type="body" idx="1"/>
          </p:nvPr>
        </p:nvSpPr>
        <p:spPr/>
        <p:txBody>
          <a:bodyPr rIns="228600"/>
          <a:lstStyle/>
          <a:p>
            <a:pPr>
              <a:spcBef>
                <a:spcPct val="35000"/>
              </a:spcBef>
            </a:pPr>
            <a:r>
              <a:rPr lang="en-US" altLang="en-US" dirty="0"/>
              <a:t>Hay fever causes cold-like symptoms.</a:t>
            </a:r>
          </a:p>
          <a:p>
            <a:pPr lvl="1">
              <a:spcBef>
                <a:spcPct val="35000"/>
              </a:spcBef>
            </a:pPr>
            <a:r>
              <a:rPr lang="en-US" altLang="en-US" dirty="0"/>
              <a:t>Allergens include pollen, dust mites, pet dander.</a:t>
            </a:r>
          </a:p>
          <a:p>
            <a:pPr>
              <a:spcBef>
                <a:spcPct val="35000"/>
              </a:spcBef>
            </a:pPr>
            <a:r>
              <a:rPr lang="en-US" altLang="en-US" dirty="0"/>
              <a:t>Anaphylactic reaction can produce severe airway swelling. </a:t>
            </a:r>
          </a:p>
          <a:p>
            <a:pPr lvl="1">
              <a:spcBef>
                <a:spcPct val="35000"/>
              </a:spcBef>
            </a:pPr>
            <a:r>
              <a:rPr lang="en-US" altLang="en-US" dirty="0"/>
              <a:t>Total obstruction is possible.</a:t>
            </a:r>
          </a:p>
          <a:p>
            <a:pPr lvl="1">
              <a:spcBef>
                <a:spcPct val="35000"/>
              </a:spcBef>
            </a:pPr>
            <a:r>
              <a:rPr lang="en-US" altLang="en-US" dirty="0"/>
              <a:t>Treat with epinephrine, oxygen, and antihistamines.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a:cs typeface="+mj-cs"/>
              </a:rPr>
              <a:t>Spontaneous Pneumothorax </a:t>
            </a:r>
            <a:r>
              <a:rPr lang="en-US" sz="2000" b="0" dirty="0">
                <a:cs typeface="+mj-cs"/>
              </a:rPr>
              <a:t>(1 of 2)</a:t>
            </a:r>
          </a:p>
        </p:txBody>
      </p:sp>
      <p:sp>
        <p:nvSpPr>
          <p:cNvPr id="43011" name="Content Placeholder 2"/>
          <p:cNvSpPr>
            <a:spLocks noGrp="1"/>
          </p:cNvSpPr>
          <p:nvPr>
            <p:ph type="body" idx="1"/>
          </p:nvPr>
        </p:nvSpPr>
        <p:spPr/>
        <p:txBody>
          <a:bodyPr rIns="228600"/>
          <a:lstStyle/>
          <a:p>
            <a:pPr>
              <a:spcBef>
                <a:spcPct val="35000"/>
              </a:spcBef>
            </a:pPr>
            <a:r>
              <a:rPr lang="en-US" altLang="en-US" dirty="0"/>
              <a:t>Pneumothorax is accumulation of air in pleural space.</a:t>
            </a:r>
          </a:p>
          <a:p>
            <a:pPr>
              <a:spcBef>
                <a:spcPct val="35000"/>
              </a:spcBef>
            </a:pPr>
            <a:r>
              <a:rPr lang="en-US" altLang="en-US" dirty="0"/>
              <a:t>Most often caused by trauma</a:t>
            </a:r>
          </a:p>
          <a:p>
            <a:pPr>
              <a:spcBef>
                <a:spcPct val="35000"/>
              </a:spcBef>
            </a:pPr>
            <a:r>
              <a:rPr lang="en-US" altLang="en-US" dirty="0"/>
              <a:t>May be caused by medical conditions</a:t>
            </a:r>
          </a:p>
          <a:p>
            <a:pPr lvl="1">
              <a:spcBef>
                <a:spcPct val="35000"/>
              </a:spcBef>
            </a:pPr>
            <a:r>
              <a:rPr lang="en-US" altLang="en-US" dirty="0"/>
              <a:t>Spontaneous pneumothorax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defRPr/>
            </a:pPr>
            <a:r>
              <a:rPr lang="en-US" dirty="0">
                <a:cs typeface="+mj-cs"/>
              </a:rPr>
              <a:t>Spontaneous Pneumothorax </a:t>
            </a:r>
            <a:r>
              <a:rPr lang="en-US" sz="2000" b="0" dirty="0">
                <a:cs typeface="+mj-cs"/>
              </a:rPr>
              <a:t>(2 of 2)</a:t>
            </a:r>
          </a:p>
        </p:txBody>
      </p:sp>
      <p:sp>
        <p:nvSpPr>
          <p:cNvPr id="44035" name="Content Placeholder 2"/>
          <p:cNvSpPr>
            <a:spLocks noGrp="1"/>
          </p:cNvSpPr>
          <p:nvPr>
            <p:ph sz="half" idx="1"/>
          </p:nvPr>
        </p:nvSpPr>
        <p:spPr/>
        <p:txBody>
          <a:bodyPr rIns="228600"/>
          <a:lstStyle/>
          <a:p>
            <a:pPr>
              <a:spcBef>
                <a:spcPct val="35000"/>
              </a:spcBef>
            </a:pPr>
            <a:r>
              <a:rPr lang="en-US" altLang="en-US" dirty="0"/>
              <a:t>Occurs with lung infections or in weak lungs</a:t>
            </a:r>
          </a:p>
          <a:p>
            <a:pPr>
              <a:spcBef>
                <a:spcPct val="35000"/>
              </a:spcBef>
            </a:pPr>
            <a:r>
              <a:rPr lang="en-US" altLang="en-US" dirty="0"/>
              <a:t>Patient becomes dyspneic.</a:t>
            </a:r>
          </a:p>
          <a:p>
            <a:pPr>
              <a:spcBef>
                <a:spcPct val="35000"/>
              </a:spcBef>
            </a:pPr>
            <a:r>
              <a:rPr lang="en-US" altLang="en-US" dirty="0"/>
              <a:t>Breath sounds may be absent on affected side. </a:t>
            </a:r>
          </a:p>
        </p:txBody>
      </p:sp>
      <p:pic>
        <p:nvPicPr>
          <p:cNvPr id="9218" name="Picture 2" descr="Both the lungs, the heart in between, and the diaphragm below are shown. The left lung is normal and the right lung has a wound site and is collapsed. The outer parietal pleura and the visceral pleura around the lungs have the widened pleural space between them. &#10;" title="An illustration shows a wounded lung with pneumothor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50" y="1473200"/>
            <a:ext cx="4572000" cy="35240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96050" y="4973906"/>
            <a:ext cx="4800600" cy="1477328"/>
          </a:xfrm>
          <a:prstGeom prst="rect">
            <a:avLst/>
          </a:prstGeom>
        </p:spPr>
        <p:txBody>
          <a:bodyPr wrap="square">
            <a:spAutoFit/>
          </a:bodyPr>
          <a:lstStyle/>
          <a:p>
            <a:r>
              <a:rPr lang="en-US" b="1" dirty="0"/>
              <a:t>FIGURE 16-10 </a:t>
            </a:r>
            <a:r>
              <a:rPr lang="en-US" dirty="0"/>
              <a:t>A pneumothorax occurs when air leaks into the pleural space from an opening in the chest wall or the surface of the lung. The lung collapses as air fills the pleural space and the two pleural surfaces are no longer in contact.</a:t>
            </a:r>
          </a:p>
        </p:txBody>
      </p:sp>
      <p:sp>
        <p:nvSpPr>
          <p:cNvPr id="3" name="Rectangle 2"/>
          <p:cNvSpPr/>
          <p:nvPr/>
        </p:nvSpPr>
        <p:spPr>
          <a:xfrm>
            <a:off x="6457950" y="6457068"/>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defRPr/>
            </a:pPr>
            <a:r>
              <a:rPr lang="en-US" dirty="0">
                <a:cs typeface="+mj-cs"/>
              </a:rPr>
              <a:t>Pleural Effusion</a:t>
            </a:r>
            <a:endParaRPr lang="en-US" sz="2800" b="0" dirty="0">
              <a:cs typeface="+mj-cs"/>
            </a:endParaRPr>
          </a:p>
        </p:txBody>
      </p:sp>
      <p:sp>
        <p:nvSpPr>
          <p:cNvPr id="45059" name="Content Placeholder 2"/>
          <p:cNvSpPr>
            <a:spLocks noGrp="1"/>
          </p:cNvSpPr>
          <p:nvPr>
            <p:ph type="body" idx="1"/>
          </p:nvPr>
        </p:nvSpPr>
        <p:spPr/>
        <p:txBody>
          <a:bodyPr rIns="228600"/>
          <a:lstStyle/>
          <a:p>
            <a:pPr>
              <a:spcBef>
                <a:spcPct val="35000"/>
              </a:spcBef>
            </a:pPr>
            <a:r>
              <a:rPr lang="en-US" altLang="en-US" dirty="0"/>
              <a:t>Collection of fluid outside the lung</a:t>
            </a:r>
          </a:p>
          <a:p>
            <a:pPr>
              <a:spcBef>
                <a:spcPct val="35000"/>
              </a:spcBef>
            </a:pPr>
            <a:r>
              <a:rPr lang="en-US" altLang="en-US" dirty="0"/>
              <a:t>Compresses lung and causes dyspnea</a:t>
            </a:r>
          </a:p>
          <a:p>
            <a:pPr>
              <a:spcBef>
                <a:spcPct val="35000"/>
              </a:spcBef>
            </a:pPr>
            <a:r>
              <a:rPr lang="en-US" altLang="en-US" dirty="0"/>
              <a:t>Can stem from irritation, infection, congestive heart failure, or cancer</a:t>
            </a:r>
          </a:p>
          <a:p>
            <a:pPr>
              <a:spcBef>
                <a:spcPct val="35000"/>
              </a:spcBef>
            </a:pPr>
            <a:r>
              <a:rPr lang="en-US" altLang="en-US" dirty="0"/>
              <a:t>Upright position eases pain.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defRPr/>
            </a:pPr>
            <a:r>
              <a:rPr lang="en-US" dirty="0">
                <a:cs typeface="+mj-cs"/>
              </a:rPr>
              <a:t>Obstruction of the Airway </a:t>
            </a:r>
            <a:r>
              <a:rPr lang="en-US" sz="2000" b="0" dirty="0">
                <a:cs typeface="+mj-cs"/>
              </a:rPr>
              <a:t>(1 of 2)</a:t>
            </a:r>
          </a:p>
        </p:txBody>
      </p:sp>
      <p:sp>
        <p:nvSpPr>
          <p:cNvPr id="46083" name="Content Placeholder 2"/>
          <p:cNvSpPr>
            <a:spLocks noGrp="1"/>
          </p:cNvSpPr>
          <p:nvPr>
            <p:ph type="body" idx="1"/>
          </p:nvPr>
        </p:nvSpPr>
        <p:spPr/>
        <p:txBody>
          <a:bodyPr rIns="228600"/>
          <a:lstStyle/>
          <a:p>
            <a:pPr>
              <a:spcBef>
                <a:spcPct val="35000"/>
              </a:spcBef>
            </a:pPr>
            <a:r>
              <a:rPr lang="en-US" altLang="en-US" dirty="0"/>
              <a:t>Patient with dyspnea may have mechanical obstruction.</a:t>
            </a:r>
          </a:p>
          <a:p>
            <a:pPr>
              <a:spcBef>
                <a:spcPct val="35000"/>
              </a:spcBef>
            </a:pPr>
            <a:r>
              <a:rPr lang="en-US" altLang="en-US" dirty="0"/>
              <a:t>In unconscious patients, obstruction may be caused by aspiration of vomitus or tongue blocking the airway.</a:t>
            </a:r>
          </a:p>
          <a:p>
            <a:pPr>
              <a:spcBef>
                <a:spcPct val="35000"/>
              </a:spcBef>
            </a:pPr>
            <a:r>
              <a:rPr lang="en-US" altLang="en-US" dirty="0"/>
              <a:t>If patient was eating just before dyspnea, always consider foreign body obstruction.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a:lnSpc>
                <a:spcPct val="85000"/>
              </a:lnSpc>
              <a:defRPr/>
            </a:pPr>
            <a:r>
              <a:rPr lang="en-US" dirty="0">
                <a:cs typeface="+mj-cs"/>
              </a:rPr>
              <a:t>Obstruction of the Airway </a:t>
            </a:r>
            <a:r>
              <a:rPr lang="en-US" sz="2000" b="0" dirty="0">
                <a:cs typeface="+mj-cs"/>
              </a:rPr>
              <a:t>(2 of 2)</a:t>
            </a:r>
          </a:p>
        </p:txBody>
      </p:sp>
      <p:pic>
        <p:nvPicPr>
          <p:cNvPr id="10242" name="Picture 2" descr="A: A patient is lying in supine position and food is occluding the upper airway, leading to the air passage. B: A patient is lying in supine position and the tongue at the back of the mouth is occluding the upper airway, leading to the air passage.&#10;" title="Two illustrations, A and B, show foreign body obstruction and mechanical obstruction in the upper air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0" y="1217304"/>
            <a:ext cx="2603500" cy="46212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09825" y="5745359"/>
            <a:ext cx="7610475" cy="923330"/>
          </a:xfrm>
          <a:prstGeom prst="rect">
            <a:avLst/>
          </a:prstGeom>
        </p:spPr>
        <p:txBody>
          <a:bodyPr wrap="square">
            <a:spAutoFit/>
          </a:bodyPr>
          <a:lstStyle/>
          <a:p>
            <a:r>
              <a:rPr lang="en-US" b="1" dirty="0"/>
              <a:t>FIGURE 16-12 A. </a:t>
            </a:r>
            <a:r>
              <a:rPr lang="en-US" dirty="0"/>
              <a:t>Foreign body obstruction occurs when an object, such as food, is lodged in the airway. </a:t>
            </a:r>
            <a:r>
              <a:rPr lang="en-US" b="1" dirty="0"/>
              <a:t>B. </a:t>
            </a:r>
            <a:r>
              <a:rPr lang="en-US" dirty="0"/>
              <a:t>Mechanical obstruction also occurs when the head is</a:t>
            </a:r>
          </a:p>
          <a:p>
            <a:r>
              <a:rPr lang="en-US" dirty="0"/>
              <a:t>not properly positioned, causing the tongue to fall back into the throat.</a:t>
            </a:r>
          </a:p>
        </p:txBody>
      </p:sp>
      <p:sp>
        <p:nvSpPr>
          <p:cNvPr id="5" name="Rectangle 4">
            <a:extLst>
              <a:ext uri="{FF2B5EF4-FFF2-40B4-BE49-F238E27FC236}">
                <a16:creationId xmlns:a16="http://schemas.microsoft.com/office/drawing/2014/main" id="{230DCD32-4F24-434C-8ADF-40DDB3C9A049}"/>
              </a:ext>
            </a:extLst>
          </p:cNvPr>
          <p:cNvSpPr/>
          <p:nvPr/>
        </p:nvSpPr>
        <p:spPr>
          <a:xfrm>
            <a:off x="2409825" y="6572874"/>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defRPr/>
            </a:pPr>
            <a:r>
              <a:rPr lang="en-US" dirty="0">
                <a:cs typeface="+mj-cs"/>
              </a:rPr>
              <a:t>Pulmonary Embolism </a:t>
            </a:r>
            <a:r>
              <a:rPr lang="en-US" sz="2000" b="0" dirty="0">
                <a:cs typeface="+mj-cs"/>
              </a:rPr>
              <a:t>(1 of 2)</a:t>
            </a:r>
          </a:p>
        </p:txBody>
      </p:sp>
      <p:sp>
        <p:nvSpPr>
          <p:cNvPr id="48131" name="Content Placeholder 2"/>
          <p:cNvSpPr>
            <a:spLocks noGrp="1"/>
          </p:cNvSpPr>
          <p:nvPr>
            <p:ph type="body" idx="1"/>
          </p:nvPr>
        </p:nvSpPr>
        <p:spPr/>
        <p:txBody>
          <a:bodyPr rIns="228600"/>
          <a:lstStyle/>
          <a:p>
            <a:pPr>
              <a:spcBef>
                <a:spcPct val="35000"/>
              </a:spcBef>
            </a:pPr>
            <a:r>
              <a:rPr lang="en-US" altLang="en-US" dirty="0"/>
              <a:t>A blood clot that circulates through the venous system</a:t>
            </a:r>
          </a:p>
          <a:p>
            <a:pPr lvl="1">
              <a:spcBef>
                <a:spcPct val="35000"/>
              </a:spcBef>
            </a:pPr>
            <a:r>
              <a:rPr lang="en-US" altLang="en-US" dirty="0"/>
              <a:t>Circulation cut off partially or completely</a:t>
            </a:r>
          </a:p>
          <a:p>
            <a:pPr lvl="1">
              <a:spcBef>
                <a:spcPct val="35000"/>
              </a:spcBef>
            </a:pPr>
            <a:r>
              <a:rPr lang="en-US" altLang="en-US" dirty="0"/>
              <a:t>Significantly decreases blood flow</a:t>
            </a:r>
          </a:p>
          <a:p>
            <a:pPr lvl="1">
              <a:spcBef>
                <a:spcPct val="35000"/>
              </a:spcBef>
            </a:pPr>
            <a:r>
              <a:rPr lang="en-US" altLang="en-US" dirty="0"/>
              <a:t>If large enough, can cause sudden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cs typeface="+mj-cs"/>
              </a:rPr>
              <a:t>Pulmonary Embolism </a:t>
            </a:r>
            <a:r>
              <a:rPr lang="en-US" sz="2000" b="0" dirty="0">
                <a:cs typeface="+mj-cs"/>
              </a:rPr>
              <a:t>(2 of 2)</a:t>
            </a:r>
          </a:p>
        </p:txBody>
      </p:sp>
      <p:sp>
        <p:nvSpPr>
          <p:cNvPr id="49155" name="Content Placeholder 2"/>
          <p:cNvSpPr>
            <a:spLocks noGrp="1"/>
          </p:cNvSpPr>
          <p:nvPr>
            <p:ph type="body" idx="1"/>
          </p:nvPr>
        </p:nvSpPr>
        <p:spPr/>
        <p:txBody>
          <a:bodyPr rIns="228600"/>
          <a:lstStyle/>
          <a:p>
            <a:pPr>
              <a:spcBef>
                <a:spcPct val="35000"/>
              </a:spcBef>
            </a:pPr>
            <a:r>
              <a:rPr lang="en-US" altLang="en-US" dirty="0"/>
              <a:t>Signs and symptoms include:</a:t>
            </a:r>
          </a:p>
          <a:p>
            <a:pPr lvl="1">
              <a:spcBef>
                <a:spcPct val="35000"/>
              </a:spcBef>
            </a:pPr>
            <a:r>
              <a:rPr lang="en-US" altLang="en-US" dirty="0"/>
              <a:t>Dyspnea</a:t>
            </a:r>
          </a:p>
          <a:p>
            <a:pPr lvl="1">
              <a:spcBef>
                <a:spcPct val="35000"/>
              </a:spcBef>
            </a:pPr>
            <a:r>
              <a:rPr lang="en-US" altLang="en-US" dirty="0"/>
              <a:t>Tachycardia</a:t>
            </a:r>
          </a:p>
          <a:p>
            <a:pPr lvl="1">
              <a:spcBef>
                <a:spcPct val="35000"/>
              </a:spcBef>
            </a:pPr>
            <a:r>
              <a:rPr lang="en-US" altLang="en-US" dirty="0"/>
              <a:t>Tachypnea</a:t>
            </a:r>
          </a:p>
          <a:p>
            <a:pPr lvl="1">
              <a:spcBef>
                <a:spcPct val="35000"/>
              </a:spcBef>
            </a:pPr>
            <a:r>
              <a:rPr lang="en-US" altLang="en-US" dirty="0"/>
              <a:t>Varying degrees of hypoxia</a:t>
            </a:r>
          </a:p>
          <a:p>
            <a:pPr lvl="1">
              <a:spcBef>
                <a:spcPct val="35000"/>
              </a:spcBef>
            </a:pPr>
            <a:r>
              <a:rPr lang="en-US" altLang="en-US" dirty="0"/>
              <a:t>Cyanosis</a:t>
            </a:r>
          </a:p>
          <a:p>
            <a:pPr lvl="1">
              <a:spcBef>
                <a:spcPct val="35000"/>
              </a:spcBef>
            </a:pPr>
            <a:r>
              <a:rPr lang="en-US" altLang="en-US" dirty="0"/>
              <a:t>Acute chest pain</a:t>
            </a:r>
          </a:p>
          <a:p>
            <a:pPr lvl="1">
              <a:spcBef>
                <a:spcPct val="35000"/>
              </a:spcBef>
            </a:pPr>
            <a:r>
              <a:rPr lang="en-US" altLang="en-US" dirty="0"/>
              <a:t>Hemoptysis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defRPr/>
            </a:pPr>
            <a:r>
              <a:rPr lang="en-US" dirty="0">
                <a:cs typeface="+mj-cs"/>
              </a:rPr>
              <a:t>Hyperventilation </a:t>
            </a:r>
            <a:r>
              <a:rPr lang="en-US" sz="2000" b="0" dirty="0">
                <a:cs typeface="+mj-cs"/>
              </a:rPr>
              <a:t>(1 of 2)</a:t>
            </a:r>
          </a:p>
        </p:txBody>
      </p:sp>
      <p:sp>
        <p:nvSpPr>
          <p:cNvPr id="50179" name="Content Placeholder 2"/>
          <p:cNvSpPr>
            <a:spLocks noGrp="1"/>
          </p:cNvSpPr>
          <p:nvPr>
            <p:ph type="body" idx="1"/>
          </p:nvPr>
        </p:nvSpPr>
        <p:spPr/>
        <p:txBody>
          <a:bodyPr rIns="228600"/>
          <a:lstStyle/>
          <a:p>
            <a:pPr>
              <a:spcBef>
                <a:spcPct val="35000"/>
              </a:spcBef>
            </a:pPr>
            <a:r>
              <a:rPr lang="en-US" altLang="en-US" dirty="0"/>
              <a:t>Overbreathing to the point that arterial carbon dioxide falls below normal</a:t>
            </a:r>
          </a:p>
          <a:p>
            <a:pPr>
              <a:spcBef>
                <a:spcPct val="35000"/>
              </a:spcBef>
            </a:pPr>
            <a:r>
              <a:rPr lang="en-US" altLang="en-US" dirty="0"/>
              <a:t>May be indicator of life-threatening illness</a:t>
            </a:r>
          </a:p>
          <a:p>
            <a:pPr>
              <a:spcBef>
                <a:spcPct val="35000"/>
              </a:spcBef>
            </a:pPr>
            <a:r>
              <a:rPr lang="en-US" altLang="en-US" dirty="0"/>
              <a:t>Body may be trying to compensate for acidosis. </a:t>
            </a:r>
          </a:p>
          <a:p>
            <a:pPr lvl="1">
              <a:spcBef>
                <a:spcPct val="35000"/>
              </a:spcBef>
            </a:pPr>
            <a:r>
              <a:rPr lang="en-US" altLang="en-US" dirty="0"/>
              <a:t>Buildup of excess acid in blood or body tissues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defRPr/>
            </a:pPr>
            <a:r>
              <a:rPr lang="en-US" dirty="0">
                <a:cs typeface="+mj-cs"/>
              </a:rPr>
              <a:t>Hyperventilation </a:t>
            </a:r>
            <a:r>
              <a:rPr lang="en-US" sz="2000" b="0" dirty="0">
                <a:cs typeface="+mj-cs"/>
              </a:rPr>
              <a:t>(2 of 2)</a:t>
            </a:r>
          </a:p>
        </p:txBody>
      </p:sp>
      <p:sp>
        <p:nvSpPr>
          <p:cNvPr id="51203" name="Content Placeholder 2"/>
          <p:cNvSpPr>
            <a:spLocks noGrp="1"/>
          </p:cNvSpPr>
          <p:nvPr>
            <p:ph type="body" idx="1"/>
          </p:nvPr>
        </p:nvSpPr>
        <p:spPr/>
        <p:txBody>
          <a:bodyPr rIns="228600"/>
          <a:lstStyle/>
          <a:p>
            <a:pPr>
              <a:spcBef>
                <a:spcPct val="35000"/>
              </a:spcBef>
            </a:pPr>
            <a:r>
              <a:rPr lang="en-US" altLang="en-US" dirty="0"/>
              <a:t>Can result in alkalosis</a:t>
            </a:r>
          </a:p>
          <a:p>
            <a:pPr lvl="1">
              <a:spcBef>
                <a:spcPct val="35000"/>
              </a:spcBef>
            </a:pPr>
            <a:r>
              <a:rPr lang="en-US" altLang="en-US" dirty="0"/>
              <a:t>Buildup of excess base in body fluids</a:t>
            </a:r>
          </a:p>
          <a:p>
            <a:pPr>
              <a:spcBef>
                <a:spcPct val="35000"/>
              </a:spcBef>
            </a:pPr>
            <a:r>
              <a:rPr lang="en-US" altLang="en-US" dirty="0"/>
              <a:t>Can cause symptoms of panic attack:</a:t>
            </a:r>
          </a:p>
          <a:p>
            <a:pPr lvl="1">
              <a:spcBef>
                <a:spcPct val="35000"/>
              </a:spcBef>
            </a:pPr>
            <a:r>
              <a:rPr lang="en-US" altLang="en-US" dirty="0"/>
              <a:t>Anxiety</a:t>
            </a:r>
          </a:p>
          <a:p>
            <a:pPr lvl="1">
              <a:spcBef>
                <a:spcPct val="35000"/>
              </a:spcBef>
            </a:pPr>
            <a:r>
              <a:rPr lang="en-US" altLang="en-US" dirty="0"/>
              <a:t>Dizziness</a:t>
            </a:r>
          </a:p>
          <a:p>
            <a:pPr lvl="1">
              <a:spcBef>
                <a:spcPct val="35000"/>
              </a:spcBef>
            </a:pPr>
            <a:r>
              <a:rPr lang="en-US" altLang="en-US" dirty="0"/>
              <a:t>Numbness</a:t>
            </a:r>
            <a:endParaRPr lang="en-US" altLang="en-US" b="1" dirty="0"/>
          </a:p>
          <a:p>
            <a:pPr lvl="1">
              <a:spcBef>
                <a:spcPct val="35000"/>
              </a:spcBef>
            </a:pPr>
            <a:r>
              <a:rPr lang="en-US" altLang="en-US" dirty="0"/>
              <a:t>Tingling or painful spasms of the hands/feet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5)</a:t>
            </a:r>
          </a:p>
        </p:txBody>
      </p:sp>
      <p:sp>
        <p:nvSpPr>
          <p:cNvPr id="7171"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Respiratory (cont’d)</a:t>
            </a:r>
            <a:endParaRPr lang="en-US" altLang="en-US" dirty="0"/>
          </a:p>
          <a:p>
            <a:pPr eaLnBrk="1" hangingPunct="1">
              <a:spcBef>
                <a:spcPct val="35000"/>
              </a:spcBef>
            </a:pPr>
            <a:r>
              <a:rPr lang="en-US" altLang="en-US" dirty="0"/>
              <a:t>Anatomy, physiology, pathophysiology, assessment, and management of (cont’d)</a:t>
            </a:r>
          </a:p>
          <a:p>
            <a:pPr lvl="1" eaLnBrk="1" hangingPunct="1">
              <a:spcBef>
                <a:spcPct val="35000"/>
              </a:spcBef>
            </a:pPr>
            <a:r>
              <a:rPr lang="en-US" altLang="en-US" dirty="0"/>
              <a:t>Environmental/industrial exposure</a:t>
            </a:r>
          </a:p>
          <a:p>
            <a:pPr lvl="1" eaLnBrk="1" hangingPunct="1">
              <a:spcBef>
                <a:spcPct val="35000"/>
              </a:spcBef>
            </a:pPr>
            <a:r>
              <a:rPr lang="en-US" altLang="en-US" dirty="0"/>
              <a:t>Toxic gas</a:t>
            </a:r>
          </a:p>
          <a:p>
            <a:pPr lvl="1" eaLnBrk="1" hangingPunct="1">
              <a:spcBef>
                <a:spcPct val="35000"/>
              </a:spcBef>
            </a:pPr>
            <a:r>
              <a:rPr lang="en-US" altLang="en-US" dirty="0"/>
              <a:t>Pertussis</a:t>
            </a:r>
          </a:p>
          <a:p>
            <a:pPr lvl="1" eaLnBrk="1" hangingPunct="1">
              <a:spcBef>
                <a:spcPct val="35000"/>
              </a:spcBef>
            </a:pPr>
            <a:r>
              <a:rPr lang="en-US" altLang="en-US" dirty="0"/>
              <a:t>Cystic fibrosis</a:t>
            </a:r>
          </a:p>
          <a:p>
            <a:pPr lvl="1" eaLnBrk="1" hangingPunct="1">
              <a:spcBef>
                <a:spcPct val="35000"/>
              </a:spcBef>
            </a:pPr>
            <a:r>
              <a:rPr lang="en-US" altLang="en-US" dirty="0"/>
              <a:t>Pulmonary embolism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defRPr/>
            </a:pPr>
            <a:r>
              <a:rPr lang="en-US" dirty="0">
                <a:cs typeface="+mj-cs"/>
              </a:rPr>
              <a:t>Environmental/Industrial Exposure</a:t>
            </a:r>
          </a:p>
        </p:txBody>
      </p:sp>
      <p:sp>
        <p:nvSpPr>
          <p:cNvPr id="52227" name="Content Placeholder 2"/>
          <p:cNvSpPr>
            <a:spLocks noGrp="1"/>
          </p:cNvSpPr>
          <p:nvPr>
            <p:ph type="body" idx="1"/>
          </p:nvPr>
        </p:nvSpPr>
        <p:spPr/>
        <p:txBody>
          <a:bodyPr rIns="228600"/>
          <a:lstStyle/>
          <a:p>
            <a:pPr>
              <a:spcBef>
                <a:spcPct val="35000"/>
              </a:spcBef>
            </a:pPr>
            <a:r>
              <a:rPr lang="en-US" altLang="en-US" dirty="0"/>
              <a:t>Pesticides, cleaning solutions, chemicals, chlorine, and other gases can be released. </a:t>
            </a:r>
          </a:p>
          <a:p>
            <a:pPr>
              <a:spcBef>
                <a:spcPct val="35000"/>
              </a:spcBef>
            </a:pPr>
            <a:r>
              <a:rPr lang="en-US" altLang="en-US" dirty="0"/>
              <a:t>Carbon monoxide</a:t>
            </a:r>
          </a:p>
          <a:p>
            <a:pPr lvl="1">
              <a:spcBef>
                <a:spcPct val="35000"/>
              </a:spcBef>
            </a:pPr>
            <a:r>
              <a:rPr lang="en-US" altLang="en-US" dirty="0"/>
              <a:t>Odorless</a:t>
            </a:r>
          </a:p>
          <a:p>
            <a:pPr lvl="1">
              <a:spcBef>
                <a:spcPct val="35000"/>
              </a:spcBef>
            </a:pPr>
            <a:r>
              <a:rPr lang="en-US" altLang="en-US" dirty="0"/>
              <a:t>Highly poisonous</a:t>
            </a:r>
          </a:p>
          <a:p>
            <a:pPr lvl="1">
              <a:spcBef>
                <a:spcPct val="35000"/>
              </a:spcBef>
            </a:pPr>
            <a:r>
              <a:rPr lang="en-US" altLang="en-US" dirty="0"/>
              <a:t>Produced by fuel-burning appliances and smoke.</a:t>
            </a:r>
          </a:p>
          <a:p>
            <a:pPr>
              <a:spcBef>
                <a:spcPct val="35000"/>
              </a:spcBef>
            </a:pPr>
            <a:r>
              <a:rPr lang="en-US" altLang="en-US" dirty="0"/>
              <a:t>Do not put yourself at risk.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85000"/>
              </a:lnSpc>
              <a:defRPr/>
            </a:pPr>
            <a:r>
              <a:rPr lang="en-US" dirty="0">
                <a:cs typeface="+mj-cs"/>
              </a:rPr>
              <a:t>Scene Size-up</a:t>
            </a:r>
            <a:endParaRPr lang="en-US" sz="2800" b="0" dirty="0">
              <a:cs typeface="+mj-cs"/>
            </a:endParaRPr>
          </a:p>
        </p:txBody>
      </p:sp>
      <p:sp>
        <p:nvSpPr>
          <p:cNvPr id="53251"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Use standard precautions and PPE.</a:t>
            </a:r>
          </a:p>
          <a:p>
            <a:pPr lvl="1">
              <a:spcBef>
                <a:spcPct val="35000"/>
              </a:spcBef>
            </a:pPr>
            <a:r>
              <a:rPr lang="en-US" altLang="en-US" dirty="0"/>
              <a:t>Consider possibility of infectious disease or toxic substance.</a:t>
            </a:r>
          </a:p>
          <a:p>
            <a:pPr>
              <a:spcBef>
                <a:spcPct val="35000"/>
              </a:spcBef>
            </a:pPr>
            <a:r>
              <a:rPr lang="en-US" altLang="en-US" dirty="0"/>
              <a:t>Mechanism of injury/nature of illness</a:t>
            </a:r>
          </a:p>
          <a:p>
            <a:pPr lvl="1">
              <a:spcBef>
                <a:spcPct val="35000"/>
              </a:spcBef>
            </a:pPr>
            <a:r>
              <a:rPr lang="en-US" altLang="en-US" dirty="0"/>
              <a:t>If in question, ask why 9-1-1 was activated.</a:t>
            </a:r>
          </a:p>
          <a:p>
            <a:pPr lvl="1">
              <a:spcBef>
                <a:spcPct val="35000"/>
              </a:spcBef>
            </a:pPr>
            <a:r>
              <a:rPr lang="en-US" altLang="en-US" dirty="0"/>
              <a:t>Question the patient, family, and/or bystanders to determine NOI.</a:t>
            </a:r>
            <a:endParaRPr lang="en-US" altLang="en-US" sz="2000" dirty="0"/>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 of 5)</a:t>
            </a:r>
          </a:p>
        </p:txBody>
      </p:sp>
      <p:sp>
        <p:nvSpPr>
          <p:cNvPr id="54275" name="Content Placeholder 2"/>
          <p:cNvSpPr>
            <a:spLocks noGrp="1"/>
          </p:cNvSpPr>
          <p:nvPr>
            <p:ph type="body" idx="1"/>
          </p:nvPr>
        </p:nvSpPr>
        <p:spPr/>
        <p:txBody>
          <a:bodyPr rIns="228600"/>
          <a:lstStyle/>
          <a:p>
            <a:pPr>
              <a:spcBef>
                <a:spcPct val="35000"/>
              </a:spcBef>
            </a:pPr>
            <a:r>
              <a:rPr lang="en-US" altLang="en-US" dirty="0"/>
              <a:t>Identify immediate life threats.</a:t>
            </a:r>
          </a:p>
          <a:p>
            <a:pPr>
              <a:spcBef>
                <a:spcPct val="35000"/>
              </a:spcBef>
            </a:pPr>
            <a:r>
              <a:rPr lang="en-US" altLang="en-US" dirty="0"/>
              <a:t>Form a general impression.</a:t>
            </a:r>
          </a:p>
          <a:p>
            <a:pPr lvl="1">
              <a:spcBef>
                <a:spcPct val="35000"/>
              </a:spcBef>
            </a:pPr>
            <a:r>
              <a:rPr lang="en-US" altLang="en-US" dirty="0"/>
              <a:t>Note age and position of patient.</a:t>
            </a:r>
          </a:p>
          <a:p>
            <a:pPr lvl="1">
              <a:spcBef>
                <a:spcPct val="35000"/>
              </a:spcBef>
            </a:pPr>
            <a:r>
              <a:rPr lang="en-US" altLang="en-US" dirty="0"/>
              <a:t>Use AVPU scale.</a:t>
            </a:r>
          </a:p>
          <a:p>
            <a:pPr lvl="1">
              <a:spcBef>
                <a:spcPct val="35000"/>
              </a:spcBef>
            </a:pPr>
            <a:r>
              <a:rPr lang="en-US" altLang="en-US" dirty="0"/>
              <a:t>Ask patient about chief complaint.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(2 of 5)</a:t>
            </a:r>
          </a:p>
        </p:txBody>
      </p:sp>
      <p:sp>
        <p:nvSpPr>
          <p:cNvPr id="55299" name="Content Placeholder 2"/>
          <p:cNvSpPr>
            <a:spLocks noGrp="1"/>
          </p:cNvSpPr>
          <p:nvPr>
            <p:ph type="body" idx="1"/>
          </p:nvPr>
        </p:nvSpPr>
        <p:spPr/>
        <p:txBody>
          <a:bodyPr rIns="228600"/>
          <a:lstStyle/>
          <a:p>
            <a:pPr>
              <a:spcBef>
                <a:spcPct val="35000"/>
              </a:spcBef>
            </a:pPr>
            <a:r>
              <a:rPr lang="en-US" altLang="en-US" dirty="0"/>
              <a:t>Airway and breathing</a:t>
            </a:r>
          </a:p>
          <a:p>
            <a:pPr lvl="1">
              <a:spcBef>
                <a:spcPct val="35000"/>
              </a:spcBef>
            </a:pPr>
            <a:r>
              <a:rPr lang="en-US" altLang="en-US" dirty="0"/>
              <a:t>Make sure airway is patent and adequate.</a:t>
            </a:r>
          </a:p>
          <a:p>
            <a:pPr lvl="1">
              <a:spcBef>
                <a:spcPct val="35000"/>
              </a:spcBef>
            </a:pPr>
            <a:r>
              <a:rPr lang="en-US" altLang="en-US" dirty="0"/>
              <a:t>Assess rate, rhythm, and quality.</a:t>
            </a:r>
          </a:p>
          <a:p>
            <a:pPr lvl="1">
              <a:spcBef>
                <a:spcPct val="35000"/>
              </a:spcBef>
            </a:pPr>
            <a:r>
              <a:rPr lang="en-US" altLang="en-US" dirty="0"/>
              <a:t>Ask the following questions:</a:t>
            </a:r>
          </a:p>
          <a:p>
            <a:pPr lvl="2">
              <a:spcBef>
                <a:spcPct val="35000"/>
              </a:spcBef>
            </a:pPr>
            <a:r>
              <a:rPr lang="en-US" altLang="en-US" sz="2000" dirty="0"/>
              <a:t>Is the air going in?</a:t>
            </a:r>
          </a:p>
          <a:p>
            <a:pPr lvl="2">
              <a:spcBef>
                <a:spcPct val="35000"/>
              </a:spcBef>
            </a:pPr>
            <a:r>
              <a:rPr lang="en-US" altLang="en-US" sz="2000" dirty="0"/>
              <a:t>Does the chest rise and fall with each breath?</a:t>
            </a:r>
          </a:p>
          <a:p>
            <a:pPr lvl="2">
              <a:spcBef>
                <a:spcPct val="35000"/>
              </a:spcBef>
            </a:pPr>
            <a:r>
              <a:rPr lang="en-US" altLang="en-US" sz="2000" dirty="0"/>
              <a:t>Is the rate adequate for the victim’s 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(3 of 5)</a:t>
            </a:r>
          </a:p>
        </p:txBody>
      </p:sp>
      <p:sp>
        <p:nvSpPr>
          <p:cNvPr id="56323" name="Content Placeholder 2"/>
          <p:cNvSpPr>
            <a:spLocks noGrp="1"/>
          </p:cNvSpPr>
          <p:nvPr>
            <p:ph type="body" idx="1"/>
          </p:nvPr>
        </p:nvSpPr>
        <p:spPr>
          <a:xfrm>
            <a:off x="914400" y="1447800"/>
            <a:ext cx="10363200" cy="2362200"/>
          </a:xfrm>
        </p:spPr>
        <p:txBody>
          <a:bodyPr rIns="228600"/>
          <a:lstStyle/>
          <a:p>
            <a:pPr>
              <a:spcBef>
                <a:spcPct val="35000"/>
              </a:spcBef>
            </a:pPr>
            <a:r>
              <a:rPr lang="en-US" altLang="en-US" dirty="0"/>
              <a:t>Assess breath sounds</a:t>
            </a:r>
          </a:p>
          <a:p>
            <a:pPr lvl="1">
              <a:spcBef>
                <a:spcPct val="35000"/>
              </a:spcBef>
            </a:pPr>
            <a:r>
              <a:rPr lang="en-US" altLang="en-US" dirty="0"/>
              <a:t>Check breath sounds on the right and left sides of the chest.</a:t>
            </a:r>
          </a:p>
          <a:p>
            <a:pPr lvl="1">
              <a:spcBef>
                <a:spcPct val="35000"/>
              </a:spcBef>
            </a:pPr>
            <a:r>
              <a:rPr lang="en-US" altLang="en-US" dirty="0"/>
              <a:t>Abnormal sounds include wheezing, rales, rhonchi, and stridor.</a:t>
            </a:r>
          </a:p>
        </p:txBody>
      </p:sp>
      <p:pic>
        <p:nvPicPr>
          <p:cNvPr id="11266" name="Picture 2" descr="Anterior: Two above the nipple, over the lungs and two, just below the nipples. Posterior: Two between the scapulae, four below the scapulae, and over the lungs.&#10;" title="Two illustrations show anterior and posterior view of the thorax, with locations of the stethoscope bell mark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738" y="2954804"/>
            <a:ext cx="5180012" cy="28787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7738" y="5753785"/>
            <a:ext cx="5313362" cy="646331"/>
          </a:xfrm>
          <a:prstGeom prst="rect">
            <a:avLst/>
          </a:prstGeom>
        </p:spPr>
        <p:txBody>
          <a:bodyPr wrap="square">
            <a:spAutoFit/>
          </a:bodyPr>
          <a:lstStyle/>
          <a:p>
            <a:r>
              <a:rPr lang="en-US" b="1" dirty="0"/>
              <a:t>FIGURE 16-15 </a:t>
            </a:r>
            <a:r>
              <a:rPr lang="en-US" dirty="0"/>
              <a:t>Locations of the stethoscope bell for</a:t>
            </a:r>
          </a:p>
          <a:p>
            <a:r>
              <a:rPr lang="en-US" dirty="0"/>
              <a:t>auscultation of breath sounds.</a:t>
            </a:r>
          </a:p>
        </p:txBody>
      </p:sp>
      <p:sp>
        <p:nvSpPr>
          <p:cNvPr id="3" name="Rectangle 2"/>
          <p:cNvSpPr/>
          <p:nvPr/>
        </p:nvSpPr>
        <p:spPr>
          <a:xfrm>
            <a:off x="3487738" y="640011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(4 of 5)</a:t>
            </a:r>
          </a:p>
        </p:txBody>
      </p:sp>
      <p:sp>
        <p:nvSpPr>
          <p:cNvPr id="57347" name="Content Placeholder 2"/>
          <p:cNvSpPr>
            <a:spLocks noGrp="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Assess pulse rate, rhythm, and quality.</a:t>
            </a:r>
          </a:p>
          <a:p>
            <a:pPr lvl="1">
              <a:spcBef>
                <a:spcPct val="35000"/>
              </a:spcBef>
            </a:pPr>
            <a:r>
              <a:rPr lang="en-US" altLang="en-US" dirty="0"/>
              <a:t>Evaluate for shock and bleeding.</a:t>
            </a:r>
          </a:p>
          <a:p>
            <a:pPr lvl="1">
              <a:spcBef>
                <a:spcPct val="35000"/>
              </a:spcBef>
            </a:pPr>
            <a:r>
              <a:rPr lang="en-US" altLang="en-US" dirty="0"/>
              <a:t>Assess perfusion by evaluating skin color, temperature, and condition.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(5 of 5)</a:t>
            </a:r>
          </a:p>
        </p:txBody>
      </p:sp>
      <p:sp>
        <p:nvSpPr>
          <p:cNvPr id="58371" name="Content Placeholder 2"/>
          <p:cNvSpPr>
            <a:spLocks noGrp="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If condition is unstable and there is possible life threat:</a:t>
            </a:r>
          </a:p>
          <a:p>
            <a:pPr lvl="2"/>
            <a:r>
              <a:rPr lang="en-US" altLang="en-US" sz="2000" dirty="0"/>
              <a:t>Address the life threat.</a:t>
            </a:r>
          </a:p>
          <a:p>
            <a:pPr lvl="2"/>
            <a:r>
              <a:rPr lang="en-US" altLang="en-US" sz="2000" dirty="0"/>
              <a:t>Proceed with rapid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(1 of 2)</a:t>
            </a:r>
          </a:p>
        </p:txBody>
      </p:sp>
      <p:sp>
        <p:nvSpPr>
          <p:cNvPr id="59395" name="Content Placeholder 2"/>
          <p:cNvSpPr>
            <a:spLocks noGrp="1"/>
          </p:cNvSpPr>
          <p:nvPr>
            <p:ph type="body" idx="1"/>
          </p:nvPr>
        </p:nvSpPr>
        <p:spPr/>
        <p:txBody>
          <a:bodyPr rIns="228600"/>
          <a:lstStyle/>
          <a:p>
            <a:pPr>
              <a:spcBef>
                <a:spcPct val="35000"/>
              </a:spcBef>
            </a:pPr>
            <a:r>
              <a:rPr lang="en-US" altLang="en-US" dirty="0"/>
              <a:t>Investigate chief complaint.</a:t>
            </a:r>
          </a:p>
          <a:p>
            <a:pPr>
              <a:spcBef>
                <a:spcPct val="35000"/>
              </a:spcBef>
            </a:pPr>
            <a:r>
              <a:rPr lang="en-US" altLang="en-US" dirty="0"/>
              <a:t>Find out what the patient has done for the breathing problem.</a:t>
            </a:r>
          </a:p>
          <a:p>
            <a:pPr>
              <a:spcBef>
                <a:spcPct val="35000"/>
              </a:spcBef>
            </a:pPr>
            <a:r>
              <a:rPr lang="en-US" altLang="en-US" dirty="0"/>
              <a:t>SAMPLE history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(2 of 2)</a:t>
            </a:r>
          </a:p>
        </p:txBody>
      </p:sp>
      <p:sp>
        <p:nvSpPr>
          <p:cNvPr id="60419" name="Content Placeholder 2"/>
          <p:cNvSpPr>
            <a:spLocks noGrp="1"/>
          </p:cNvSpPr>
          <p:nvPr>
            <p:ph type="body" idx="1"/>
          </p:nvPr>
        </p:nvSpPr>
        <p:spPr/>
        <p:txBody>
          <a:bodyPr rIns="228600"/>
          <a:lstStyle/>
          <a:p>
            <a:pPr>
              <a:spcBef>
                <a:spcPct val="35000"/>
              </a:spcBef>
            </a:pPr>
            <a:r>
              <a:rPr lang="en-US" altLang="en-US" dirty="0"/>
              <a:t>OPQRST assessment</a:t>
            </a:r>
          </a:p>
          <a:p>
            <a:pPr lvl="1">
              <a:spcBef>
                <a:spcPct val="35000"/>
              </a:spcBef>
            </a:pPr>
            <a:r>
              <a:rPr lang="en-US" altLang="en-US" dirty="0"/>
              <a:t>Onset, provocation/palliation, quality, radiation/region, severity</a:t>
            </a:r>
          </a:p>
          <a:p>
            <a:pPr>
              <a:spcBef>
                <a:spcPct val="35000"/>
              </a:spcBef>
            </a:pPr>
            <a:r>
              <a:rPr lang="en-US" altLang="en-US" dirty="0"/>
              <a:t>PASTE assessment</a:t>
            </a:r>
          </a:p>
          <a:p>
            <a:pPr lvl="1">
              <a:spcBef>
                <a:spcPct val="35000"/>
              </a:spcBef>
            </a:pPr>
            <a:r>
              <a:rPr lang="en-US" altLang="en-US" dirty="0"/>
              <a:t>Specific for patients with dyspnea</a:t>
            </a:r>
          </a:p>
          <a:p>
            <a:pPr lvl="1">
              <a:spcBef>
                <a:spcPct val="35000"/>
              </a:spcBef>
            </a:pPr>
            <a:r>
              <a:rPr lang="en-US" altLang="en-US" dirty="0"/>
              <a:t>Progression, associated chest pain, sputum, talking tiredness, exercise tolerance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type="body" idx="1"/>
          </p:nvPr>
        </p:nvSpPr>
        <p:spPr/>
        <p:txBody>
          <a:bodyPr rIns="228600"/>
          <a:lstStyle/>
          <a:p>
            <a:pPr>
              <a:spcBef>
                <a:spcPct val="35000"/>
              </a:spcBef>
            </a:pPr>
            <a:r>
              <a:rPr lang="en-US" altLang="en-US" dirty="0"/>
              <a:t>More in-depth assessment of body systems</a:t>
            </a:r>
          </a:p>
          <a:p>
            <a:pPr>
              <a:spcBef>
                <a:spcPct val="35000"/>
              </a:spcBef>
            </a:pPr>
            <a:r>
              <a:rPr lang="en-US" altLang="en-US" dirty="0"/>
              <a:t>Proceed only after addressing life-threats.</a:t>
            </a:r>
          </a:p>
          <a:p>
            <a:pPr>
              <a:spcBef>
                <a:spcPct val="35000"/>
              </a:spcBef>
            </a:pPr>
            <a:r>
              <a:rPr lang="en-US" altLang="en-US" dirty="0"/>
              <a:t>Use monitoring devices if you have them.</a:t>
            </a:r>
          </a:p>
        </p:txBody>
      </p:sp>
      <p:sp>
        <p:nvSpPr>
          <p:cNvPr id="2" name="Title 1"/>
          <p:cNvSpPr>
            <a:spLocks noGrp="1"/>
          </p:cNvSpPr>
          <p:nvPr>
            <p:ph type="title"/>
          </p:nvPr>
        </p:nvSpPr>
        <p:spPr/>
        <p:txBody>
          <a:bodyPr/>
          <a:lstStyle/>
          <a:p>
            <a:r>
              <a:rPr lang="en-US" dirty="0"/>
              <a:t>Secondary Assessment </a:t>
            </a:r>
            <a:r>
              <a:rPr lang="en-US" sz="2000" b="0" dirty="0"/>
              <a:t>(1 of 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(5 of 5)</a:t>
            </a:r>
          </a:p>
        </p:txBody>
      </p:sp>
      <p:sp>
        <p:nvSpPr>
          <p:cNvPr id="8195"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Respiratory (cont’d)</a:t>
            </a:r>
            <a:endParaRPr lang="en-US" altLang="en-US" dirty="0"/>
          </a:p>
          <a:p>
            <a:pPr eaLnBrk="1" hangingPunct="1">
              <a:spcBef>
                <a:spcPct val="35000"/>
              </a:spcBef>
            </a:pPr>
            <a:r>
              <a:rPr lang="en-US" altLang="en-US" dirty="0"/>
              <a:t>Anatomy, physiology, pathophysiology, assessment, and management of (cont’d)</a:t>
            </a:r>
          </a:p>
          <a:p>
            <a:pPr lvl="1" eaLnBrk="1" hangingPunct="1">
              <a:spcBef>
                <a:spcPct val="35000"/>
              </a:spcBef>
            </a:pPr>
            <a:r>
              <a:rPr lang="en-US" altLang="en-US" dirty="0"/>
              <a:t>Pneumonia</a:t>
            </a:r>
          </a:p>
          <a:p>
            <a:pPr lvl="1" eaLnBrk="1" hangingPunct="1">
              <a:spcBef>
                <a:spcPct val="35000"/>
              </a:spcBef>
            </a:pPr>
            <a:r>
              <a:rPr lang="en-US" altLang="en-US" dirty="0"/>
              <a:t>Viral respiratory infections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p:txBody>
          <a:bodyPr/>
          <a:lstStyle/>
          <a:p>
            <a:r>
              <a:rPr lang="en-US" altLang="en-US" dirty="0"/>
              <a:t>Look for signs of COPD</a:t>
            </a:r>
          </a:p>
          <a:p>
            <a:pPr lvl="1">
              <a:spcBef>
                <a:spcPts val="840"/>
              </a:spcBef>
            </a:pPr>
            <a:r>
              <a:rPr lang="en-US" altLang="en-US" dirty="0"/>
              <a:t>Patient older than 50 years of age</a:t>
            </a:r>
          </a:p>
          <a:p>
            <a:pPr lvl="1">
              <a:spcBef>
                <a:spcPts val="840"/>
              </a:spcBef>
            </a:pPr>
            <a:r>
              <a:rPr lang="en-US" altLang="en-US" dirty="0"/>
              <a:t>History of lung problems</a:t>
            </a:r>
          </a:p>
          <a:p>
            <a:pPr lvl="1">
              <a:spcBef>
                <a:spcPts val="840"/>
              </a:spcBef>
            </a:pPr>
            <a:r>
              <a:rPr lang="en-US" altLang="en-US" dirty="0"/>
              <a:t>Active or former cigarette smoker</a:t>
            </a:r>
          </a:p>
          <a:p>
            <a:pPr lvl="1">
              <a:spcBef>
                <a:spcPts val="840"/>
              </a:spcBef>
            </a:pPr>
            <a:r>
              <a:rPr lang="en-US" altLang="en-US" dirty="0"/>
              <a:t>Tightness in chest</a:t>
            </a:r>
          </a:p>
          <a:p>
            <a:pPr lvl="1">
              <a:spcBef>
                <a:spcPts val="840"/>
              </a:spcBef>
            </a:pPr>
            <a:r>
              <a:rPr lang="en-US" altLang="en-US" dirty="0"/>
              <a:t>Constant fatigue</a:t>
            </a:r>
          </a:p>
          <a:p>
            <a:pPr lvl="1">
              <a:spcBef>
                <a:spcPts val="840"/>
              </a:spcBef>
            </a:pPr>
            <a:r>
              <a:rPr lang="en-US" altLang="en-US" dirty="0"/>
              <a:t>Barrel-like appearance to chest</a:t>
            </a:r>
          </a:p>
          <a:p>
            <a:pPr lvl="1">
              <a:spcBef>
                <a:spcPts val="840"/>
              </a:spcBef>
            </a:pPr>
            <a:r>
              <a:rPr lang="en-US" altLang="en-US" dirty="0"/>
              <a:t>Use of accessory muscles</a:t>
            </a:r>
          </a:p>
          <a:p>
            <a:pPr lvl="1">
              <a:spcBef>
                <a:spcPts val="840"/>
              </a:spcBef>
            </a:pPr>
            <a:r>
              <a:rPr lang="en-US" altLang="en-US" dirty="0"/>
              <a:t>Abnormal breath sounds</a:t>
            </a:r>
          </a:p>
        </p:txBody>
      </p:sp>
      <p:sp>
        <p:nvSpPr>
          <p:cNvPr id="3" name="Title 2"/>
          <p:cNvSpPr>
            <a:spLocks noGrp="1"/>
          </p:cNvSpPr>
          <p:nvPr>
            <p:ph type="title"/>
          </p:nvPr>
        </p:nvSpPr>
        <p:spPr/>
        <p:txBody>
          <a:bodyPr/>
          <a:lstStyle/>
          <a:p>
            <a:r>
              <a:rPr lang="en-US" dirty="0"/>
              <a:t>Secondary Assessment </a:t>
            </a:r>
            <a:r>
              <a:rPr lang="en-US" sz="2000" b="0" dirty="0"/>
              <a:t>(2 of 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defRPr/>
            </a:pPr>
            <a:r>
              <a:rPr lang="en-US" dirty="0">
                <a:cs typeface="+mj-cs"/>
              </a:rPr>
              <a:t>Reassessment</a:t>
            </a:r>
            <a:endParaRPr lang="en-US" sz="2800" b="0" dirty="0">
              <a:cs typeface="+mj-cs"/>
            </a:endParaRPr>
          </a:p>
        </p:txBody>
      </p:sp>
      <p:sp>
        <p:nvSpPr>
          <p:cNvPr id="63491" name="Content Placeholder 2"/>
          <p:cNvSpPr>
            <a:spLocks noGrp="1"/>
          </p:cNvSpPr>
          <p:nvPr>
            <p:ph type="body" idx="1"/>
          </p:nvPr>
        </p:nvSpPr>
        <p:spPr/>
        <p:txBody>
          <a:bodyPr rIns="228600"/>
          <a:lstStyle/>
          <a:p>
            <a:pPr>
              <a:spcBef>
                <a:spcPct val="35000"/>
              </a:spcBef>
            </a:pPr>
            <a:r>
              <a:rPr lang="en-US" altLang="en-US" dirty="0"/>
              <a:t>Repeat the primary assessment.</a:t>
            </a:r>
          </a:p>
          <a:p>
            <a:pPr lvl="1">
              <a:spcBef>
                <a:spcPct val="35000"/>
              </a:spcBef>
            </a:pPr>
            <a:r>
              <a:rPr lang="en-US" altLang="en-US" dirty="0"/>
              <a:t>Assess for changes in condition.</a:t>
            </a:r>
          </a:p>
          <a:p>
            <a:pPr>
              <a:spcBef>
                <a:spcPct val="35000"/>
              </a:spcBef>
            </a:pPr>
            <a:r>
              <a:rPr lang="en-US" altLang="en-US" dirty="0"/>
              <a:t>Interventions may include:</a:t>
            </a:r>
          </a:p>
          <a:p>
            <a:pPr lvl="1">
              <a:spcBef>
                <a:spcPct val="35000"/>
              </a:spcBef>
            </a:pPr>
            <a:r>
              <a:rPr lang="en-US" altLang="en-US" dirty="0"/>
              <a:t>Oxygen via nonrebreathing mask at 15 L/min</a:t>
            </a:r>
          </a:p>
          <a:p>
            <a:pPr lvl="1">
              <a:spcBef>
                <a:spcPct val="35000"/>
              </a:spcBef>
            </a:pPr>
            <a:r>
              <a:rPr lang="en-US" altLang="en-US" dirty="0"/>
              <a:t>Positive pressure ventilations</a:t>
            </a:r>
          </a:p>
          <a:p>
            <a:pPr lvl="1">
              <a:spcBef>
                <a:spcPct val="35000"/>
              </a:spcBef>
            </a:pPr>
            <a:r>
              <a:rPr lang="en-US" altLang="en-US" dirty="0"/>
              <a:t>Airway management techniques</a:t>
            </a:r>
          </a:p>
          <a:p>
            <a:pPr lvl="1">
              <a:spcBef>
                <a:spcPct val="35000"/>
              </a:spcBef>
            </a:pPr>
            <a:r>
              <a:rPr lang="en-US" altLang="en-US" dirty="0"/>
              <a:t>Positioning in high</a:t>
            </a:r>
            <a:r>
              <a:rPr lang="en-US" altLang="en-US" dirty="0">
                <a:solidFill>
                  <a:srgbClr val="000000"/>
                </a:solidFill>
              </a:rPr>
              <a:t> </a:t>
            </a:r>
            <a:r>
              <a:rPr lang="en-US" altLang="en-US" dirty="0"/>
              <a:t>Fowler position or position of choice</a:t>
            </a:r>
          </a:p>
          <a:p>
            <a:pPr lvl="1">
              <a:spcBef>
                <a:spcPct val="35000"/>
              </a:spcBef>
            </a:pPr>
            <a:r>
              <a:rPr lang="en-US" altLang="en-US" dirty="0"/>
              <a:t>Assisting with respiratory medications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defRPr/>
            </a:pPr>
            <a:r>
              <a:rPr lang="en-US" dirty="0">
                <a:cs typeface="+mj-cs"/>
              </a:rPr>
              <a:t>Emergency Medical Care </a:t>
            </a:r>
            <a:r>
              <a:rPr lang="en-US" sz="2000" b="0" dirty="0">
                <a:cs typeface="+mj-cs"/>
              </a:rPr>
              <a:t>(1 of 2)</a:t>
            </a:r>
          </a:p>
        </p:txBody>
      </p:sp>
      <p:sp>
        <p:nvSpPr>
          <p:cNvPr id="64515" name="Content Placeholder 2"/>
          <p:cNvSpPr>
            <a:spLocks noGrp="1"/>
          </p:cNvSpPr>
          <p:nvPr>
            <p:ph type="body" idx="1"/>
          </p:nvPr>
        </p:nvSpPr>
        <p:spPr/>
        <p:txBody>
          <a:bodyPr rIns="228600"/>
          <a:lstStyle/>
          <a:p>
            <a:pPr>
              <a:spcBef>
                <a:spcPct val="35000"/>
              </a:spcBef>
            </a:pPr>
            <a:r>
              <a:rPr lang="en-US" altLang="en-US" dirty="0"/>
              <a:t>Administer supplemental oxygen.</a:t>
            </a:r>
          </a:p>
          <a:p>
            <a:pPr>
              <a:spcBef>
                <a:spcPct val="35000"/>
              </a:spcBef>
            </a:pPr>
            <a:r>
              <a:rPr lang="en-US" altLang="en-US" dirty="0"/>
              <a:t>Some patients may need CPAP or bag-mask device.</a:t>
            </a:r>
          </a:p>
          <a:p>
            <a:pPr>
              <a:spcBef>
                <a:spcPct val="35000"/>
              </a:spcBef>
            </a:pPr>
            <a:r>
              <a:rPr lang="en-US" altLang="en-US" dirty="0"/>
              <a:t>Patient may have metered-dose inhaler (MDI) or small-volume nebulizer</a:t>
            </a:r>
            <a:r>
              <a:rPr lang="en-US" altLang="en-US" dirty="0">
                <a:solidFill>
                  <a:srgbClr val="3366FF"/>
                </a:solidFill>
              </a:rPr>
              <a:t>.</a:t>
            </a:r>
            <a:endParaRPr lang="en-US" altLang="en-US" dirty="0"/>
          </a:p>
          <a:p>
            <a:pPr>
              <a:spcBef>
                <a:spcPct val="35000"/>
              </a:spcBef>
            </a:pPr>
            <a:r>
              <a:rPr lang="en-US" altLang="en-US" dirty="0"/>
              <a:t>Consult medical control and make sure medication is indicated.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nSpc>
                <a:spcPct val="85000"/>
              </a:lnSpc>
              <a:defRPr/>
            </a:pPr>
            <a:r>
              <a:rPr lang="en-US" dirty="0">
                <a:cs typeface="+mj-cs"/>
              </a:rPr>
              <a:t>Emergency Medical Care </a:t>
            </a:r>
            <a:r>
              <a:rPr lang="en-US" sz="2000" b="0" dirty="0">
                <a:cs typeface="+mj-cs"/>
              </a:rPr>
              <a:t>(2 of 2)</a:t>
            </a:r>
          </a:p>
        </p:txBody>
      </p:sp>
      <p:sp>
        <p:nvSpPr>
          <p:cNvPr id="65539" name="Content Placeholder 2"/>
          <p:cNvSpPr>
            <a:spLocks noGrp="1"/>
          </p:cNvSpPr>
          <p:nvPr>
            <p:ph type="body" idx="1"/>
          </p:nvPr>
        </p:nvSpPr>
        <p:spPr/>
        <p:txBody>
          <a:bodyPr rIns="228600"/>
          <a:lstStyle/>
          <a:p>
            <a:pPr>
              <a:spcBef>
                <a:spcPct val="35000"/>
              </a:spcBef>
            </a:pPr>
            <a:r>
              <a:rPr lang="en-US" altLang="en-US" dirty="0"/>
              <a:t>Ensure there are no contraindications</a:t>
            </a:r>
          </a:p>
          <a:p>
            <a:r>
              <a:rPr lang="en-US" altLang="en-US" dirty="0"/>
              <a:t>Most medications are used relax the muscles that surround the air passages in the lungs</a:t>
            </a:r>
            <a:r>
              <a:rPr lang="en-US" altLang="en-US" dirty="0">
                <a:solidFill>
                  <a:srgbClr val="3366FF"/>
                </a:solidFill>
              </a:rPr>
              <a:t>.</a:t>
            </a:r>
            <a:r>
              <a:rPr lang="en-US" altLang="en-US" dirty="0"/>
              <a:t> </a:t>
            </a:r>
          </a:p>
          <a:p>
            <a:r>
              <a:rPr lang="en-US" altLang="en-US" dirty="0"/>
              <a:t>Common side effects of inhalers:</a:t>
            </a:r>
          </a:p>
          <a:p>
            <a:pPr lvl="1"/>
            <a:r>
              <a:rPr lang="en-US" altLang="en-US" dirty="0"/>
              <a:t>Increased pulse rate</a:t>
            </a:r>
          </a:p>
          <a:p>
            <a:pPr lvl="1"/>
            <a:r>
              <a:rPr lang="en-US" altLang="en-US" dirty="0"/>
              <a:t>Nervousness</a:t>
            </a:r>
          </a:p>
          <a:p>
            <a:pPr lvl="1"/>
            <a:r>
              <a:rPr lang="en-US" altLang="en-US" dirty="0"/>
              <a:t>Muscle tremors</a:t>
            </a:r>
          </a:p>
          <a:p>
            <a:pPr marL="0" indent="0">
              <a:spcBef>
                <a:spcPct val="35000"/>
              </a:spcBef>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type="body" idx="1"/>
          </p:nvPr>
        </p:nvSpPr>
        <p:spPr/>
        <p:txBody>
          <a:bodyPr rIns="228600"/>
          <a:lstStyle/>
          <a:p>
            <a:pPr>
              <a:spcBef>
                <a:spcPct val="35000"/>
              </a:spcBef>
            </a:pPr>
            <a:r>
              <a:rPr lang="en-US" altLang="en-US" dirty="0"/>
              <a:t>Upper or lower airway infection</a:t>
            </a:r>
          </a:p>
          <a:p>
            <a:pPr lvl="1">
              <a:spcBef>
                <a:spcPct val="35000"/>
              </a:spcBef>
            </a:pPr>
            <a:r>
              <a:rPr lang="en-US" altLang="en-US" dirty="0"/>
              <a:t>Administer</a:t>
            </a:r>
            <a:r>
              <a:rPr lang="en-US" altLang="en-US" b="1" dirty="0"/>
              <a:t> </a:t>
            </a:r>
            <a:r>
              <a:rPr lang="en-US" altLang="en-US" dirty="0"/>
              <a:t>humidified oxygen (if available).</a:t>
            </a:r>
          </a:p>
          <a:p>
            <a:pPr lvl="1">
              <a:spcBef>
                <a:spcPct val="35000"/>
              </a:spcBef>
            </a:pPr>
            <a:r>
              <a:rPr lang="en-US" altLang="en-US" dirty="0"/>
              <a:t>Do not attempt to suction the airway or place an oropharyngeal airway. </a:t>
            </a:r>
          </a:p>
          <a:p>
            <a:pPr lvl="1">
              <a:spcBef>
                <a:spcPct val="35000"/>
              </a:spcBef>
            </a:pPr>
            <a:r>
              <a:rPr lang="en-US" altLang="en-US" dirty="0"/>
              <a:t>Position comfortably.</a:t>
            </a:r>
          </a:p>
          <a:p>
            <a:pPr lvl="1">
              <a:spcBef>
                <a:spcPct val="35000"/>
              </a:spcBef>
            </a:pPr>
            <a:r>
              <a:rPr lang="en-US" altLang="en-US" dirty="0"/>
              <a:t>Transport promptly.</a:t>
            </a:r>
          </a:p>
        </p:txBody>
      </p:sp>
      <p:sp>
        <p:nvSpPr>
          <p:cNvPr id="2" name="Title 1"/>
          <p:cNvSpPr>
            <a:spLocks noGrp="1"/>
          </p:cNvSpPr>
          <p:nvPr>
            <p:ph type="title"/>
          </p:nvPr>
        </p:nvSpPr>
        <p:spPr/>
        <p:txBody>
          <a:bodyPr/>
          <a:lstStyle/>
          <a:p>
            <a:r>
              <a:rPr lang="en-US" dirty="0"/>
              <a:t>Treatment of Specific Conditions </a:t>
            </a:r>
            <a:r>
              <a:rPr lang="en-US" sz="2000" b="0" dirty="0"/>
              <a:t>(1 of 12)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type="body" idx="1"/>
          </p:nvPr>
        </p:nvSpPr>
        <p:spPr/>
        <p:txBody>
          <a:bodyPr rIns="228600"/>
          <a:lstStyle/>
          <a:p>
            <a:pPr>
              <a:spcBef>
                <a:spcPct val="35000"/>
              </a:spcBef>
            </a:pPr>
            <a:r>
              <a:rPr lang="en-US" altLang="en-US" dirty="0"/>
              <a:t>Acute pulmonary edema</a:t>
            </a:r>
          </a:p>
          <a:p>
            <a:pPr lvl="1">
              <a:spcBef>
                <a:spcPct val="35000"/>
              </a:spcBef>
            </a:pPr>
            <a:r>
              <a:rPr lang="en-US" altLang="en-US" dirty="0"/>
              <a:t>Provide 100% oxygen.</a:t>
            </a:r>
          </a:p>
          <a:p>
            <a:pPr lvl="1">
              <a:spcBef>
                <a:spcPct val="35000"/>
              </a:spcBef>
            </a:pPr>
            <a:r>
              <a:rPr lang="en-US" altLang="en-US" dirty="0"/>
              <a:t>Suction if necessary.</a:t>
            </a:r>
          </a:p>
          <a:p>
            <a:pPr lvl="1">
              <a:spcBef>
                <a:spcPct val="35000"/>
              </a:spcBef>
            </a:pPr>
            <a:r>
              <a:rPr lang="en-US" altLang="en-US" dirty="0"/>
              <a:t>Position comfortably. </a:t>
            </a:r>
          </a:p>
          <a:p>
            <a:pPr lvl="1">
              <a:spcBef>
                <a:spcPct val="35000"/>
              </a:spcBef>
            </a:pPr>
            <a:r>
              <a:rPr lang="en-US" altLang="en-US" dirty="0"/>
              <a:t>Provide CPAP if indicated and allowed by protocol. </a:t>
            </a:r>
          </a:p>
          <a:p>
            <a:pPr lvl="1">
              <a:spcBef>
                <a:spcPct val="35000"/>
              </a:spcBef>
            </a:pPr>
            <a:r>
              <a:rPr lang="en-US" altLang="en-US" dirty="0"/>
              <a:t>Transport promptly.</a:t>
            </a:r>
          </a:p>
        </p:txBody>
      </p:sp>
      <p:sp>
        <p:nvSpPr>
          <p:cNvPr id="2" name="Title 1"/>
          <p:cNvSpPr>
            <a:spLocks noGrp="1"/>
          </p:cNvSpPr>
          <p:nvPr>
            <p:ph type="title"/>
          </p:nvPr>
        </p:nvSpPr>
        <p:spPr/>
        <p:txBody>
          <a:bodyPr/>
          <a:lstStyle/>
          <a:p>
            <a:r>
              <a:rPr lang="en-US" dirty="0"/>
              <a:t>Treatment of Specific Conditions </a:t>
            </a:r>
            <a:r>
              <a:rPr lang="en-US" sz="2000" b="0" dirty="0"/>
              <a:t>(2 of 12)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type="body" idx="1"/>
          </p:nvPr>
        </p:nvSpPr>
        <p:spPr/>
        <p:txBody>
          <a:bodyPr rIns="228600"/>
          <a:lstStyle/>
          <a:p>
            <a:pPr>
              <a:spcBef>
                <a:spcPct val="35000"/>
              </a:spcBef>
            </a:pPr>
            <a:r>
              <a:rPr lang="en-US" altLang="en-US" dirty="0"/>
              <a:t>Chronic obstructive pulmonary disease</a:t>
            </a:r>
          </a:p>
          <a:p>
            <a:pPr lvl="1">
              <a:spcBef>
                <a:spcPct val="35000"/>
              </a:spcBef>
            </a:pPr>
            <a:r>
              <a:rPr lang="en-US" altLang="en-US" dirty="0"/>
              <a:t>Assist with prescribed inhaler.</a:t>
            </a:r>
          </a:p>
          <a:p>
            <a:pPr lvl="2"/>
            <a:r>
              <a:rPr lang="en-US" altLang="en-US" sz="2000" dirty="0"/>
              <a:t>Watch for side effects from overuse.</a:t>
            </a:r>
          </a:p>
          <a:p>
            <a:pPr lvl="1">
              <a:spcBef>
                <a:spcPct val="35000"/>
              </a:spcBef>
            </a:pPr>
            <a:r>
              <a:rPr lang="en-US" altLang="en-US" dirty="0"/>
              <a:t>Position comfortably.</a:t>
            </a:r>
          </a:p>
          <a:p>
            <a:pPr lvl="1">
              <a:spcBef>
                <a:spcPct val="35000"/>
              </a:spcBef>
            </a:pPr>
            <a:r>
              <a:rPr lang="en-US" altLang="en-US" dirty="0"/>
              <a:t>Transport promptly.</a:t>
            </a:r>
          </a:p>
        </p:txBody>
      </p:sp>
      <p:sp>
        <p:nvSpPr>
          <p:cNvPr id="2" name="Title 1"/>
          <p:cNvSpPr>
            <a:spLocks noGrp="1"/>
          </p:cNvSpPr>
          <p:nvPr>
            <p:ph type="title"/>
          </p:nvPr>
        </p:nvSpPr>
        <p:spPr/>
        <p:txBody>
          <a:bodyPr/>
          <a:lstStyle/>
          <a:p>
            <a:r>
              <a:rPr lang="en-US" dirty="0"/>
              <a:t>Treatment of Specific Conditions </a:t>
            </a:r>
            <a:r>
              <a:rPr lang="en-US" sz="2000" b="0" dirty="0"/>
              <a:t>(3 of 12)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type="body" idx="1"/>
          </p:nvPr>
        </p:nvSpPr>
        <p:spPr/>
        <p:txBody>
          <a:bodyPr rIns="228600"/>
          <a:lstStyle/>
          <a:p>
            <a:pPr>
              <a:spcBef>
                <a:spcPct val="35000"/>
              </a:spcBef>
            </a:pPr>
            <a:r>
              <a:rPr lang="en-US" altLang="en-US" dirty="0"/>
              <a:t>Asthma</a:t>
            </a:r>
          </a:p>
          <a:p>
            <a:pPr lvl="1">
              <a:spcBef>
                <a:spcPct val="35000"/>
              </a:spcBef>
            </a:pPr>
            <a:r>
              <a:rPr lang="en-US" altLang="en-US" dirty="0"/>
              <a:t>Be prepared to suction.</a:t>
            </a:r>
          </a:p>
          <a:p>
            <a:pPr lvl="1">
              <a:spcBef>
                <a:spcPct val="35000"/>
              </a:spcBef>
            </a:pPr>
            <a:r>
              <a:rPr lang="en-US" altLang="en-US" dirty="0"/>
              <a:t>Assist asthma patient with prescribed inhaler.</a:t>
            </a:r>
          </a:p>
          <a:p>
            <a:pPr lvl="1">
              <a:spcBef>
                <a:spcPct val="35000"/>
              </a:spcBef>
            </a:pPr>
            <a:r>
              <a:rPr lang="en-US" altLang="en-US" dirty="0"/>
              <a:t>Provide aggressive airway management, oxygen, and prompt transport.</a:t>
            </a:r>
          </a:p>
        </p:txBody>
      </p:sp>
      <p:sp>
        <p:nvSpPr>
          <p:cNvPr id="2" name="Title 1"/>
          <p:cNvSpPr>
            <a:spLocks noGrp="1"/>
          </p:cNvSpPr>
          <p:nvPr>
            <p:ph type="title"/>
          </p:nvPr>
        </p:nvSpPr>
        <p:spPr/>
        <p:txBody>
          <a:bodyPr/>
          <a:lstStyle/>
          <a:p>
            <a:r>
              <a:rPr lang="en-US" dirty="0"/>
              <a:t>Treatment of Specific Conditions </a:t>
            </a:r>
            <a:r>
              <a:rPr lang="en-US" sz="2000" b="0" dirty="0"/>
              <a:t>(4 of 12)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type="body" idx="1"/>
          </p:nvPr>
        </p:nvSpPr>
        <p:spPr/>
        <p:txBody>
          <a:bodyPr rIns="228600"/>
          <a:lstStyle/>
          <a:p>
            <a:pPr>
              <a:spcBef>
                <a:spcPct val="35000"/>
              </a:spcBef>
            </a:pPr>
            <a:r>
              <a:rPr lang="en-US" altLang="en-US" dirty="0"/>
              <a:t>Hay fever</a:t>
            </a:r>
          </a:p>
          <a:p>
            <a:pPr lvl="1">
              <a:spcBef>
                <a:spcPct val="35000"/>
              </a:spcBef>
            </a:pPr>
            <a:r>
              <a:rPr lang="en-US" altLang="en-US" dirty="0"/>
              <a:t>Unlikely to need emergency treatment</a:t>
            </a:r>
          </a:p>
          <a:p>
            <a:pPr>
              <a:spcBef>
                <a:spcPct val="35000"/>
              </a:spcBef>
            </a:pPr>
            <a:r>
              <a:rPr lang="en-US" altLang="en-US" dirty="0"/>
              <a:t>Anaphylaxis </a:t>
            </a:r>
          </a:p>
          <a:p>
            <a:pPr lvl="1">
              <a:spcBef>
                <a:spcPct val="35000"/>
              </a:spcBef>
            </a:pPr>
            <a:r>
              <a:rPr lang="en-US" altLang="en-US" dirty="0"/>
              <a:t>Remove the offending agent</a:t>
            </a:r>
            <a:r>
              <a:rPr lang="en-US" altLang="en-US" dirty="0">
                <a:solidFill>
                  <a:srgbClr val="3366FF"/>
                </a:solidFill>
              </a:rPr>
              <a:t>.</a:t>
            </a:r>
            <a:endParaRPr lang="en-US" altLang="en-US" dirty="0"/>
          </a:p>
          <a:p>
            <a:pPr lvl="1">
              <a:spcBef>
                <a:spcPct val="35000"/>
              </a:spcBef>
            </a:pPr>
            <a:r>
              <a:rPr lang="en-US" altLang="en-US" dirty="0"/>
              <a:t>Maintain the airway.</a:t>
            </a:r>
          </a:p>
          <a:p>
            <a:pPr lvl="1">
              <a:spcBef>
                <a:spcPct val="35000"/>
              </a:spcBef>
            </a:pPr>
            <a:r>
              <a:rPr lang="en-US" altLang="en-US" dirty="0"/>
              <a:t>Transport rapidly.</a:t>
            </a:r>
          </a:p>
          <a:p>
            <a:pPr lvl="1">
              <a:spcBef>
                <a:spcPct val="35000"/>
              </a:spcBef>
            </a:pPr>
            <a:r>
              <a:rPr lang="en-US" altLang="en-US" dirty="0"/>
              <a:t>Administer epinephrine.</a:t>
            </a:r>
          </a:p>
          <a:p>
            <a:pPr lvl="1">
              <a:spcBef>
                <a:spcPct val="35000"/>
              </a:spcBef>
            </a:pPr>
            <a:endParaRPr lang="en-US" altLang="en-US" dirty="0"/>
          </a:p>
          <a:p>
            <a:pPr lvl="1">
              <a:spcBef>
                <a:spcPct val="35000"/>
              </a:spcBef>
            </a:pPr>
            <a:endParaRPr lang="en-US" altLang="en-US" dirty="0"/>
          </a:p>
        </p:txBody>
      </p:sp>
      <p:sp>
        <p:nvSpPr>
          <p:cNvPr id="2" name="Title 1"/>
          <p:cNvSpPr>
            <a:spLocks noGrp="1"/>
          </p:cNvSpPr>
          <p:nvPr>
            <p:ph type="title"/>
          </p:nvPr>
        </p:nvSpPr>
        <p:spPr/>
        <p:txBody>
          <a:bodyPr/>
          <a:lstStyle/>
          <a:p>
            <a:r>
              <a:rPr lang="en-US" dirty="0"/>
              <a:t>Treatment of Specific Conditions </a:t>
            </a:r>
            <a:r>
              <a:rPr lang="en-US" sz="2000" b="0" dirty="0"/>
              <a:t>(5 of 12)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type="body" idx="1"/>
          </p:nvPr>
        </p:nvSpPr>
        <p:spPr/>
        <p:txBody>
          <a:bodyPr rIns="228600"/>
          <a:lstStyle/>
          <a:p>
            <a:pPr>
              <a:spcBef>
                <a:spcPct val="35000"/>
              </a:spcBef>
            </a:pPr>
            <a:r>
              <a:rPr lang="en-US" altLang="en-US" dirty="0"/>
              <a:t>Spontaneous pneumothorax</a:t>
            </a:r>
          </a:p>
          <a:p>
            <a:pPr lvl="1">
              <a:spcBef>
                <a:spcPct val="35000"/>
              </a:spcBef>
            </a:pPr>
            <a:r>
              <a:rPr lang="en-US" altLang="en-US" dirty="0"/>
              <a:t>Provide supplemental oxygen.</a:t>
            </a:r>
          </a:p>
          <a:p>
            <a:pPr lvl="1">
              <a:spcBef>
                <a:spcPct val="35000"/>
              </a:spcBef>
            </a:pPr>
            <a:r>
              <a:rPr lang="en-US" altLang="en-US" dirty="0"/>
              <a:t>Transport promptly.</a:t>
            </a:r>
          </a:p>
          <a:p>
            <a:pPr lvl="1">
              <a:spcBef>
                <a:spcPct val="35000"/>
              </a:spcBef>
            </a:pPr>
            <a:r>
              <a:rPr lang="en-US" altLang="en-US" dirty="0"/>
              <a:t>Monitor carefully.</a:t>
            </a:r>
          </a:p>
          <a:p>
            <a:pPr>
              <a:spcBef>
                <a:spcPct val="35000"/>
              </a:spcBef>
            </a:pPr>
            <a:r>
              <a:rPr lang="en-US" altLang="en-US" dirty="0"/>
              <a:t>Pleural effusion</a:t>
            </a:r>
          </a:p>
          <a:p>
            <a:pPr lvl="1">
              <a:spcBef>
                <a:spcPct val="35000"/>
              </a:spcBef>
            </a:pPr>
            <a:r>
              <a:rPr lang="en-US" altLang="en-US" dirty="0"/>
              <a:t>Fluid removal must be done in hospital.</a:t>
            </a:r>
          </a:p>
          <a:p>
            <a:pPr lvl="1">
              <a:spcBef>
                <a:spcPct val="35000"/>
              </a:spcBef>
            </a:pPr>
            <a:r>
              <a:rPr lang="en-US" altLang="en-US" dirty="0"/>
              <a:t>Provide oxygen.</a:t>
            </a:r>
          </a:p>
          <a:p>
            <a:pPr lvl="1">
              <a:spcBef>
                <a:spcPct val="35000"/>
              </a:spcBef>
            </a:pPr>
            <a:r>
              <a:rPr lang="en-US" altLang="en-US" dirty="0"/>
              <a:t>Transport promptly.</a:t>
            </a:r>
          </a:p>
          <a:p>
            <a:pPr lvl="1">
              <a:spcBef>
                <a:spcPct val="35000"/>
              </a:spcBef>
            </a:pPr>
            <a:endParaRPr lang="en-US" altLang="en-US" dirty="0"/>
          </a:p>
        </p:txBody>
      </p:sp>
      <p:sp>
        <p:nvSpPr>
          <p:cNvPr id="2" name="Title 1"/>
          <p:cNvSpPr>
            <a:spLocks noGrp="1"/>
          </p:cNvSpPr>
          <p:nvPr>
            <p:ph type="title"/>
          </p:nvPr>
        </p:nvSpPr>
        <p:spPr/>
        <p:txBody>
          <a:bodyPr/>
          <a:lstStyle/>
          <a:p>
            <a:r>
              <a:rPr lang="en-US" dirty="0"/>
              <a:t>Treatment of Specific Conditions </a:t>
            </a:r>
            <a:r>
              <a:rPr lang="en-US" sz="2000" b="0" dirty="0"/>
              <a:t>(6 of 12)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defRPr/>
            </a:pPr>
            <a:r>
              <a:rPr lang="en-US" dirty="0">
                <a:cs typeface="+mj-cs"/>
              </a:rPr>
              <a:t>Introduction</a:t>
            </a:r>
          </a:p>
        </p:txBody>
      </p:sp>
      <p:sp>
        <p:nvSpPr>
          <p:cNvPr id="9219" name="Content Placeholder 2"/>
          <p:cNvSpPr>
            <a:spLocks noGrp="1"/>
          </p:cNvSpPr>
          <p:nvPr>
            <p:ph type="body" idx="1"/>
          </p:nvPr>
        </p:nvSpPr>
        <p:spPr/>
        <p:txBody>
          <a:bodyPr rIns="228600"/>
          <a:lstStyle/>
          <a:p>
            <a:pPr>
              <a:spcBef>
                <a:spcPct val="35000"/>
              </a:spcBef>
              <a:defRPr/>
            </a:pPr>
            <a:r>
              <a:rPr lang="en-US" altLang="en-US" dirty="0">
                <a:cs typeface="+mn-cs"/>
              </a:rPr>
              <a:t>Patients often complain of dyspnea.</a:t>
            </a:r>
          </a:p>
          <a:p>
            <a:pPr>
              <a:spcBef>
                <a:spcPct val="35000"/>
              </a:spcBef>
              <a:defRPr/>
            </a:pPr>
            <a:r>
              <a:rPr lang="en-US" altLang="en-US" dirty="0">
                <a:cs typeface="+mn-cs"/>
              </a:rPr>
              <a:t>Can be caused by many different conditions</a:t>
            </a:r>
          </a:p>
          <a:p>
            <a:pPr>
              <a:spcBef>
                <a:spcPct val="35000"/>
              </a:spcBef>
              <a:defRPr/>
            </a:pPr>
            <a:r>
              <a:rPr lang="en-US" altLang="en-US" dirty="0">
                <a:cs typeface="+mn-cs"/>
              </a:rPr>
              <a:t>Cause can be difficult to determine.</a:t>
            </a:r>
          </a:p>
          <a:p>
            <a:pPr marL="457200" lvl="1"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type="body" idx="1"/>
          </p:nvPr>
        </p:nvSpPr>
        <p:spPr/>
        <p:txBody>
          <a:bodyPr rIns="228600"/>
          <a:lstStyle/>
          <a:p>
            <a:pPr>
              <a:spcBef>
                <a:spcPct val="35000"/>
              </a:spcBef>
            </a:pPr>
            <a:r>
              <a:rPr lang="en-US" altLang="en-US" dirty="0"/>
              <a:t>Obstruction of airway</a:t>
            </a:r>
          </a:p>
          <a:p>
            <a:pPr lvl="1">
              <a:spcBef>
                <a:spcPct val="35000"/>
              </a:spcBef>
            </a:pPr>
            <a:r>
              <a:rPr lang="en-US" altLang="en-US" dirty="0"/>
              <a:t>Partial obstruction</a:t>
            </a:r>
          </a:p>
          <a:p>
            <a:pPr lvl="2">
              <a:spcBef>
                <a:spcPct val="35000"/>
              </a:spcBef>
            </a:pPr>
            <a:r>
              <a:rPr lang="en-US" altLang="en-US" sz="2000" dirty="0"/>
              <a:t>Provide supplemental oxygen and transport.</a:t>
            </a:r>
          </a:p>
          <a:p>
            <a:pPr lvl="1">
              <a:spcBef>
                <a:spcPct val="35000"/>
              </a:spcBef>
            </a:pPr>
            <a:r>
              <a:rPr lang="en-US" altLang="en-US" dirty="0"/>
              <a:t>Complete obstruction</a:t>
            </a:r>
          </a:p>
          <a:p>
            <a:pPr lvl="2">
              <a:spcBef>
                <a:spcPct val="35000"/>
              </a:spcBef>
            </a:pPr>
            <a:r>
              <a:rPr lang="en-US" altLang="en-US" sz="2000" dirty="0"/>
              <a:t>Clear obstruction and administer oxygen.</a:t>
            </a:r>
          </a:p>
          <a:p>
            <a:pPr lvl="1">
              <a:spcBef>
                <a:spcPct val="35000"/>
              </a:spcBef>
            </a:pPr>
            <a:r>
              <a:rPr lang="en-US" altLang="en-US" dirty="0"/>
              <a:t>Transport rapidly to emergency department.</a:t>
            </a:r>
          </a:p>
        </p:txBody>
      </p:sp>
      <p:sp>
        <p:nvSpPr>
          <p:cNvPr id="2" name="Title 1"/>
          <p:cNvSpPr>
            <a:spLocks noGrp="1"/>
          </p:cNvSpPr>
          <p:nvPr>
            <p:ph type="title"/>
          </p:nvPr>
        </p:nvSpPr>
        <p:spPr/>
        <p:txBody>
          <a:bodyPr/>
          <a:lstStyle/>
          <a:p>
            <a:r>
              <a:rPr lang="en-US" dirty="0"/>
              <a:t>Treatment of Specific Conditions </a:t>
            </a:r>
            <a:r>
              <a:rPr lang="en-US" sz="2000" b="0" dirty="0"/>
              <a:t>(7 of 12)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type="body" idx="1"/>
          </p:nvPr>
        </p:nvSpPr>
        <p:spPr/>
        <p:txBody>
          <a:bodyPr rIns="228600"/>
          <a:lstStyle/>
          <a:p>
            <a:pPr>
              <a:spcBef>
                <a:spcPct val="35000"/>
              </a:spcBef>
            </a:pPr>
            <a:r>
              <a:rPr lang="en-US" altLang="en-US" dirty="0"/>
              <a:t>Pulmonary embolism</a:t>
            </a:r>
          </a:p>
          <a:p>
            <a:pPr lvl="1">
              <a:spcBef>
                <a:spcPct val="35000"/>
              </a:spcBef>
            </a:pPr>
            <a:r>
              <a:rPr lang="en-US" altLang="en-US" dirty="0"/>
              <a:t>Supplemental oxygen is mandatory.</a:t>
            </a:r>
          </a:p>
          <a:p>
            <a:pPr lvl="1">
              <a:spcBef>
                <a:spcPct val="35000"/>
              </a:spcBef>
            </a:pPr>
            <a:r>
              <a:rPr lang="en-US" altLang="en-US" dirty="0"/>
              <a:t>Position comfortably. </a:t>
            </a:r>
          </a:p>
          <a:p>
            <a:pPr lvl="1">
              <a:spcBef>
                <a:spcPct val="35000"/>
              </a:spcBef>
            </a:pPr>
            <a:r>
              <a:rPr lang="en-US" altLang="en-US" dirty="0"/>
              <a:t>If hemoptysis is present, clear airway immediately.</a:t>
            </a:r>
          </a:p>
          <a:p>
            <a:pPr lvl="1">
              <a:spcBef>
                <a:spcPct val="35000"/>
              </a:spcBef>
            </a:pPr>
            <a:r>
              <a:rPr lang="en-US" altLang="en-US" dirty="0"/>
              <a:t>Transport promptly.</a:t>
            </a:r>
          </a:p>
        </p:txBody>
      </p:sp>
      <p:sp>
        <p:nvSpPr>
          <p:cNvPr id="2" name="Title 1"/>
          <p:cNvSpPr>
            <a:spLocks noGrp="1"/>
          </p:cNvSpPr>
          <p:nvPr>
            <p:ph type="title"/>
          </p:nvPr>
        </p:nvSpPr>
        <p:spPr/>
        <p:txBody>
          <a:bodyPr/>
          <a:lstStyle/>
          <a:p>
            <a:r>
              <a:rPr lang="en-US" dirty="0"/>
              <a:t>Treatment of Specific Conditions </a:t>
            </a:r>
            <a:r>
              <a:rPr lang="en-US" sz="2000" b="0" dirty="0"/>
              <a:t>(8 of 12)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type="body" idx="1"/>
          </p:nvPr>
        </p:nvSpPr>
        <p:spPr/>
        <p:txBody>
          <a:bodyPr rIns="228600"/>
          <a:lstStyle/>
          <a:p>
            <a:pPr>
              <a:spcBef>
                <a:spcPct val="35000"/>
              </a:spcBef>
            </a:pPr>
            <a:r>
              <a:rPr lang="en-US" altLang="en-US" dirty="0"/>
              <a:t>Hyperventilation</a:t>
            </a:r>
          </a:p>
          <a:p>
            <a:pPr lvl="1">
              <a:spcBef>
                <a:spcPct val="35000"/>
              </a:spcBef>
            </a:pPr>
            <a:r>
              <a:rPr lang="en-US" altLang="en-US" dirty="0"/>
              <a:t>Complete primary assessment and gather history.</a:t>
            </a:r>
          </a:p>
          <a:p>
            <a:pPr lvl="1">
              <a:spcBef>
                <a:spcPct val="35000"/>
              </a:spcBef>
            </a:pPr>
            <a:r>
              <a:rPr lang="en-US" altLang="en-US" dirty="0"/>
              <a:t>Do not have patient breathe into paper bag.</a:t>
            </a:r>
          </a:p>
          <a:p>
            <a:pPr lvl="1">
              <a:spcBef>
                <a:spcPct val="35000"/>
              </a:spcBef>
            </a:pPr>
            <a:r>
              <a:rPr lang="en-US" altLang="en-US" dirty="0"/>
              <a:t>Reassure the patient and provide supplemental oxygen.</a:t>
            </a:r>
          </a:p>
          <a:p>
            <a:pPr lvl="1">
              <a:spcBef>
                <a:spcPct val="35000"/>
              </a:spcBef>
            </a:pPr>
            <a:r>
              <a:rPr lang="en-US" altLang="en-US" dirty="0"/>
              <a:t>Transport promptly.</a:t>
            </a:r>
          </a:p>
        </p:txBody>
      </p:sp>
      <p:sp>
        <p:nvSpPr>
          <p:cNvPr id="2" name="Title 1"/>
          <p:cNvSpPr>
            <a:spLocks noGrp="1"/>
          </p:cNvSpPr>
          <p:nvPr>
            <p:ph type="title"/>
          </p:nvPr>
        </p:nvSpPr>
        <p:spPr/>
        <p:txBody>
          <a:bodyPr/>
          <a:lstStyle/>
          <a:p>
            <a:r>
              <a:rPr lang="en-US" dirty="0"/>
              <a:t>Treatment of Specific Conditions </a:t>
            </a:r>
            <a:r>
              <a:rPr lang="en-US" sz="2000" b="0" dirty="0"/>
              <a:t>(9 of 12)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type="body" idx="1"/>
          </p:nvPr>
        </p:nvSpPr>
        <p:spPr/>
        <p:txBody>
          <a:bodyPr rIns="228600"/>
          <a:lstStyle/>
          <a:p>
            <a:pPr>
              <a:spcBef>
                <a:spcPct val="35000"/>
              </a:spcBef>
            </a:pPr>
            <a:r>
              <a:rPr lang="en-US" altLang="en-US" dirty="0"/>
              <a:t>Environmental/industrial exposure</a:t>
            </a:r>
          </a:p>
          <a:p>
            <a:pPr lvl="1">
              <a:spcBef>
                <a:spcPct val="35000"/>
              </a:spcBef>
            </a:pPr>
            <a:r>
              <a:rPr lang="en-US" altLang="en-US" dirty="0"/>
              <a:t>Ensure patients are decontaminated.</a:t>
            </a:r>
          </a:p>
          <a:p>
            <a:pPr lvl="1">
              <a:spcBef>
                <a:spcPct val="35000"/>
              </a:spcBef>
            </a:pPr>
            <a:r>
              <a:rPr lang="en-US" altLang="en-US" dirty="0"/>
              <a:t>Treat with oxygen, adjuncts, and suction based on presentation.</a:t>
            </a:r>
          </a:p>
          <a:p>
            <a:pPr lvl="1">
              <a:spcBef>
                <a:spcPct val="35000"/>
              </a:spcBef>
            </a:pPr>
            <a:endParaRPr lang="en-US" altLang="en-US" dirty="0"/>
          </a:p>
        </p:txBody>
      </p:sp>
      <p:sp>
        <p:nvSpPr>
          <p:cNvPr id="2" name="Title 1"/>
          <p:cNvSpPr>
            <a:spLocks noGrp="1"/>
          </p:cNvSpPr>
          <p:nvPr>
            <p:ph type="title"/>
          </p:nvPr>
        </p:nvSpPr>
        <p:spPr/>
        <p:txBody>
          <a:bodyPr/>
          <a:lstStyle/>
          <a:p>
            <a:r>
              <a:rPr lang="en-US" dirty="0"/>
              <a:t>Treatment of Specific Conditions </a:t>
            </a:r>
            <a:r>
              <a:rPr lang="en-US" sz="2000" b="0" dirty="0"/>
              <a:t>(10 of 12)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Treatment of Specific Conditions </a:t>
            </a:r>
            <a:r>
              <a:rPr lang="en-US" sz="2000" b="0" dirty="0">
                <a:cs typeface="+mj-cs"/>
              </a:rPr>
              <a:t>(11 of 12)</a:t>
            </a:r>
            <a:endParaRPr lang="en-US" sz="2000" dirty="0">
              <a:cs typeface="+mj-cs"/>
            </a:endParaRPr>
          </a:p>
        </p:txBody>
      </p:sp>
      <p:sp>
        <p:nvSpPr>
          <p:cNvPr id="77827" name="Content Placeholder 2"/>
          <p:cNvSpPr>
            <a:spLocks noGrp="1"/>
          </p:cNvSpPr>
          <p:nvPr>
            <p:ph idx="1"/>
          </p:nvPr>
        </p:nvSpPr>
        <p:spPr/>
        <p:txBody>
          <a:bodyPr/>
          <a:lstStyle/>
          <a:p>
            <a:r>
              <a:rPr lang="en-US" altLang="en-US" dirty="0"/>
              <a:t>Foreign body aspiration</a:t>
            </a:r>
          </a:p>
          <a:p>
            <a:pPr lvl="1">
              <a:spcBef>
                <a:spcPts val="840"/>
              </a:spcBef>
            </a:pPr>
            <a:r>
              <a:rPr lang="en-US" altLang="en-US" dirty="0"/>
              <a:t>Clear the airway.</a:t>
            </a:r>
          </a:p>
          <a:p>
            <a:pPr lvl="1">
              <a:spcBef>
                <a:spcPts val="840"/>
              </a:spcBef>
            </a:pPr>
            <a:r>
              <a:rPr lang="en-US" altLang="en-US" dirty="0"/>
              <a:t>Provide oxygen and transport.</a:t>
            </a:r>
          </a:p>
          <a:p>
            <a:r>
              <a:rPr lang="en-US" altLang="en-US" dirty="0"/>
              <a:t>Tracheostomy dysfunction</a:t>
            </a:r>
          </a:p>
          <a:p>
            <a:pPr lvl="1">
              <a:spcBef>
                <a:spcPts val="840"/>
              </a:spcBef>
            </a:pPr>
            <a:r>
              <a:rPr lang="en-US" altLang="en-US" dirty="0"/>
              <a:t>Position comfortably.</a:t>
            </a:r>
          </a:p>
          <a:p>
            <a:pPr lvl="1">
              <a:spcBef>
                <a:spcPts val="840"/>
              </a:spcBef>
            </a:pPr>
            <a:r>
              <a:rPr lang="en-US" altLang="en-US" dirty="0"/>
              <a:t>Suction to clear the obstruction.</a:t>
            </a:r>
          </a:p>
          <a:p>
            <a:pPr lvl="1">
              <a:spcBef>
                <a:spcPts val="840"/>
              </a:spcBef>
            </a:pPr>
            <a:r>
              <a:rPr lang="en-US" altLang="en-US" dirty="0"/>
              <a:t>Provide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Treatment of Specific Conditions </a:t>
            </a:r>
            <a:r>
              <a:rPr lang="en-US" sz="2000" b="0" dirty="0">
                <a:cs typeface="+mj-cs"/>
              </a:rPr>
              <a:t>(12 of 12)</a:t>
            </a:r>
            <a:endParaRPr lang="en-US" sz="2000" dirty="0">
              <a:cs typeface="+mj-cs"/>
            </a:endParaRPr>
          </a:p>
        </p:txBody>
      </p:sp>
      <p:sp>
        <p:nvSpPr>
          <p:cNvPr id="78851" name="Content Placeholder 2"/>
          <p:cNvSpPr>
            <a:spLocks noGrp="1"/>
          </p:cNvSpPr>
          <p:nvPr>
            <p:ph idx="1"/>
          </p:nvPr>
        </p:nvSpPr>
        <p:spPr/>
        <p:txBody>
          <a:bodyPr/>
          <a:lstStyle/>
          <a:p>
            <a:r>
              <a:rPr lang="en-US" altLang="en-US" dirty="0"/>
              <a:t>Asthma</a:t>
            </a:r>
          </a:p>
          <a:p>
            <a:pPr lvl="1">
              <a:spcBef>
                <a:spcPts val="840"/>
              </a:spcBef>
            </a:pPr>
            <a:r>
              <a:rPr lang="en-US" altLang="en-US" dirty="0"/>
              <a:t>Provide blow-by oxygen.</a:t>
            </a:r>
          </a:p>
          <a:p>
            <a:pPr lvl="1">
              <a:spcBef>
                <a:spcPts val="840"/>
              </a:spcBef>
            </a:pPr>
            <a:r>
              <a:rPr lang="en-US" altLang="en-US" dirty="0"/>
              <a:t>Use MDIs.</a:t>
            </a:r>
          </a:p>
          <a:p>
            <a:r>
              <a:rPr lang="en-US" altLang="en-US" dirty="0"/>
              <a:t>Cystic fibrosis</a:t>
            </a:r>
          </a:p>
          <a:p>
            <a:pPr lvl="1">
              <a:spcBef>
                <a:spcPts val="840"/>
              </a:spcBef>
            </a:pPr>
            <a:r>
              <a:rPr lang="en-US" altLang="en-US" dirty="0"/>
              <a:t>Genetic disorder that affects the lungs and digestive system</a:t>
            </a:r>
          </a:p>
          <a:p>
            <a:pPr lvl="1">
              <a:spcBef>
                <a:spcPts val="840"/>
              </a:spcBef>
            </a:pPr>
            <a:r>
              <a:rPr lang="en-US" altLang="en-US" dirty="0"/>
              <a:t>Suction and oxygenate as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79876"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The process in which oxygen and carbon dioxide are exchanged in the lungs is called: </a:t>
            </a:r>
          </a:p>
          <a:p>
            <a:pPr marL="1016000" lvl="1" indent="-444500">
              <a:spcBef>
                <a:spcPct val="35000"/>
              </a:spcBef>
              <a:buFontTx/>
              <a:buAutoNum type="alphaUcPeriod"/>
            </a:pPr>
            <a:r>
              <a:rPr lang="en-US" altLang="en-US" dirty="0"/>
              <a:t>respiration.</a:t>
            </a:r>
          </a:p>
          <a:p>
            <a:pPr marL="1016000" lvl="1" indent="-444500">
              <a:spcBef>
                <a:spcPct val="35000"/>
              </a:spcBef>
              <a:buFontTx/>
              <a:buAutoNum type="alphaUcPeriod"/>
            </a:pPr>
            <a:r>
              <a:rPr lang="en-US" altLang="en-US" dirty="0"/>
              <a:t>ventilation.</a:t>
            </a:r>
          </a:p>
          <a:p>
            <a:pPr marL="1016000" lvl="1" indent="-444500">
              <a:spcBef>
                <a:spcPct val="35000"/>
              </a:spcBef>
              <a:buFontTx/>
              <a:buAutoNum type="alphaUcPeriod"/>
            </a:pPr>
            <a:r>
              <a:rPr lang="en-US" altLang="en-US" dirty="0"/>
              <a:t>metabolism.</a:t>
            </a:r>
          </a:p>
          <a:p>
            <a:pPr marL="1016000" lvl="1" indent="-444500">
              <a:spcBef>
                <a:spcPct val="35000"/>
              </a:spcBef>
              <a:buFontTx/>
              <a:buAutoNum type="alphaUcPeriod"/>
            </a:pPr>
            <a:r>
              <a:rPr lang="en-US" altLang="en-US" dirty="0"/>
              <a:t>inhalation.</a:t>
            </a:r>
          </a:p>
          <a:p>
            <a:pPr marL="457200" indent="-457200">
              <a:lnSpc>
                <a:spcPct val="90000"/>
              </a:lnSpc>
              <a:buFontTx/>
              <a:buAutoNum type="arabicPeriod"/>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0900"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Respiration is defined as the exchange of gases between the body and its environment. The exchange of oxygen and carbon dioxide in the lungs is called pulmonary (external) respiration. The exchange of oxygen and carbon dioxide at the cellular level is called cellular (internal) respiration.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81924"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The process in which oxygen and carbon dioxide are exchanged in the lungs is called: </a:t>
            </a:r>
          </a:p>
          <a:p>
            <a:pPr marL="1016000" lvl="1" indent="-444500">
              <a:spcBef>
                <a:spcPct val="35000"/>
              </a:spcBef>
              <a:buFontTx/>
              <a:buAutoNum type="alphaUcPeriod"/>
            </a:pPr>
            <a:r>
              <a:rPr lang="en-US" altLang="en-US" dirty="0"/>
              <a:t>respiration.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ventilation.</a:t>
            </a:r>
            <a:br>
              <a:rPr lang="en-US" altLang="en-US" dirty="0"/>
            </a:br>
            <a:r>
              <a:rPr lang="en-US" altLang="en-US" b="1" dirty="0"/>
              <a:t>Rationale: </a:t>
            </a:r>
            <a:r>
              <a:rPr lang="en-US" altLang="en-US" dirty="0">
                <a:solidFill>
                  <a:srgbClr val="F37021"/>
                </a:solidFill>
              </a:rPr>
              <a:t>Ventilation is the exchange of air between the lungs and the environment.</a:t>
            </a:r>
          </a:p>
          <a:p>
            <a:pPr marL="1016000" lvl="1" indent="-444500">
              <a:spcBef>
                <a:spcPct val="35000"/>
              </a:spcBef>
              <a:buFontTx/>
              <a:buAutoNum type="alphaUcPeriod" startAt="3"/>
            </a:pPr>
            <a:r>
              <a:rPr lang="en-US" altLang="en-US" dirty="0"/>
              <a:t>metabolism.</a:t>
            </a:r>
            <a:br>
              <a:rPr lang="en-US" altLang="en-US" dirty="0"/>
            </a:br>
            <a:r>
              <a:rPr lang="en-US" altLang="en-US" b="1" dirty="0"/>
              <a:t>Rationale: </a:t>
            </a:r>
            <a:r>
              <a:rPr lang="en-US" altLang="en-US" dirty="0">
                <a:solidFill>
                  <a:srgbClr val="F37021"/>
                </a:solidFill>
              </a:rPr>
              <a:t>Metabolism is the series of processes by which food is converted into the energy and products needed to sustain life.</a:t>
            </a:r>
          </a:p>
          <a:p>
            <a:pPr marL="1016000" lvl="1" indent="-444500">
              <a:spcBef>
                <a:spcPct val="35000"/>
              </a:spcBef>
              <a:buFontTx/>
              <a:buAutoNum type="alphaUcPeriod" startAt="3"/>
            </a:pPr>
            <a:r>
              <a:rPr lang="en-US" altLang="en-US" dirty="0"/>
              <a:t>inhalation.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Inhalation is the active, muscular part of breathing.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3972"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Which of the following respiratory diseases causes obstruction of the lower airway?</a:t>
            </a:r>
          </a:p>
          <a:p>
            <a:pPr marL="1016000" lvl="1" indent="-444500">
              <a:spcBef>
                <a:spcPct val="35000"/>
              </a:spcBef>
              <a:buFontTx/>
              <a:buAutoNum type="alphaUcPeriod"/>
            </a:pPr>
            <a:r>
              <a:rPr lang="en-US" altLang="en-US" dirty="0"/>
              <a:t>Croup</a:t>
            </a:r>
          </a:p>
          <a:p>
            <a:pPr marL="1016000" lvl="1" indent="-444500">
              <a:spcBef>
                <a:spcPct val="35000"/>
              </a:spcBef>
              <a:buFontTx/>
              <a:buAutoNum type="alphaUcPeriod"/>
            </a:pPr>
            <a:r>
              <a:rPr lang="en-US" altLang="en-US" dirty="0"/>
              <a:t>Asthma</a:t>
            </a:r>
          </a:p>
          <a:p>
            <a:pPr marL="1016000" lvl="1" indent="-444500">
              <a:spcBef>
                <a:spcPct val="35000"/>
              </a:spcBef>
              <a:buFontTx/>
              <a:buAutoNum type="alphaUcPeriod"/>
            </a:pPr>
            <a:r>
              <a:rPr lang="en-US" altLang="en-US" dirty="0"/>
              <a:t>Epiglottitis</a:t>
            </a:r>
          </a:p>
          <a:p>
            <a:pPr marL="1016000" lvl="1" indent="-444500">
              <a:spcBef>
                <a:spcPct val="35000"/>
              </a:spcBef>
              <a:buFontTx/>
              <a:buAutoNum type="alphaUcPeriod"/>
            </a:pPr>
            <a:r>
              <a:rPr lang="en-US" altLang="en-US" dirty="0"/>
              <a:t>Laryngitis</a:t>
            </a:r>
          </a:p>
          <a:p>
            <a:pPr marL="457200" indent="-457200">
              <a:lnSpc>
                <a:spcPct val="90000"/>
              </a:lnSpc>
              <a:buFontTx/>
              <a:buAutoNum type="arabicPeriod" startAt="2"/>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defRPr/>
            </a:pPr>
            <a:r>
              <a:rPr lang="en-US" dirty="0">
                <a:cs typeface="+mj-cs"/>
              </a:rPr>
              <a:t>Anatomy of the Respiratory System </a:t>
            </a:r>
            <a:r>
              <a:rPr lang="en-US" sz="2000" b="0" dirty="0">
                <a:cs typeface="+mj-cs"/>
              </a:rPr>
              <a:t>(1 of 4)</a:t>
            </a:r>
          </a:p>
        </p:txBody>
      </p:sp>
      <p:sp>
        <p:nvSpPr>
          <p:cNvPr id="10243" name="Content Placeholder 2"/>
          <p:cNvSpPr>
            <a:spLocks noGrp="1"/>
          </p:cNvSpPr>
          <p:nvPr>
            <p:ph type="body" idx="1"/>
          </p:nvPr>
        </p:nvSpPr>
        <p:spPr/>
        <p:txBody>
          <a:bodyPr rIns="228600"/>
          <a:lstStyle/>
          <a:p>
            <a:pPr>
              <a:spcBef>
                <a:spcPct val="35000"/>
              </a:spcBef>
            </a:pPr>
            <a:r>
              <a:rPr lang="en-US" altLang="en-US" dirty="0"/>
              <a:t>Respiratory system includes all the structures that contribute to breathing</a:t>
            </a:r>
          </a:p>
          <a:p>
            <a:pPr lvl="1">
              <a:spcBef>
                <a:spcPct val="35000"/>
              </a:spcBef>
            </a:pPr>
            <a:r>
              <a:rPr lang="en-US" altLang="en-US" dirty="0"/>
              <a:t>Diaphragm</a:t>
            </a:r>
          </a:p>
          <a:p>
            <a:pPr lvl="1">
              <a:spcBef>
                <a:spcPct val="35000"/>
              </a:spcBef>
            </a:pPr>
            <a:r>
              <a:rPr lang="en-US" altLang="en-US" dirty="0"/>
              <a:t>Chest wall muscles</a:t>
            </a:r>
          </a:p>
          <a:p>
            <a:pPr lvl="1">
              <a:spcBef>
                <a:spcPct val="35000"/>
              </a:spcBef>
            </a:pPr>
            <a:r>
              <a:rPr lang="en-US" altLang="en-US" dirty="0"/>
              <a:t>Accessory muscles of breathing</a:t>
            </a:r>
          </a:p>
          <a:p>
            <a:pPr lvl="1">
              <a:spcBef>
                <a:spcPct val="35000"/>
              </a:spcBef>
            </a:pPr>
            <a:r>
              <a:rPr lang="en-US" altLang="en-US" dirty="0"/>
              <a:t>Nerves to the muscles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4996"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Asthma is a lower airway disease that causes the bronchioles in the lungs to constrict (bronchospasm), resulting in various degrees of obstruction. Croup, epiglottitis, and laryngitis cause swelling, inflammation, and varying degrees of obstruction of the upper airway. </a:t>
            </a:r>
          </a:p>
          <a:p>
            <a:pPr marL="0" indent="0"/>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86020"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Which of the following respiratory diseases causes obstruction of the lower airway?</a:t>
            </a:r>
          </a:p>
          <a:p>
            <a:pPr marL="1016000" lvl="1" indent="-444500">
              <a:spcBef>
                <a:spcPct val="35000"/>
              </a:spcBef>
              <a:buFontTx/>
              <a:buAutoNum type="alphaUcPeriod"/>
            </a:pPr>
            <a:r>
              <a:rPr lang="en-US" altLang="en-US" dirty="0"/>
              <a:t>Croup</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causes an upper airway obstruction.</a:t>
            </a:r>
          </a:p>
          <a:p>
            <a:pPr marL="1016000" lvl="1" indent="-444500">
              <a:spcBef>
                <a:spcPct val="35000"/>
              </a:spcBef>
              <a:buFontTx/>
              <a:buAutoNum type="alphaUcPeriod"/>
            </a:pPr>
            <a:r>
              <a:rPr lang="en-US" altLang="en-US" dirty="0"/>
              <a:t>Asthma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Epiglottitis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causes an upper airway obstruction.</a:t>
            </a:r>
          </a:p>
          <a:p>
            <a:pPr marL="1016000" lvl="1" indent="-444500">
              <a:spcBef>
                <a:spcPct val="35000"/>
              </a:spcBef>
              <a:buFontTx/>
              <a:buAutoNum type="alphaUcPeriod" startAt="3"/>
            </a:pPr>
            <a:r>
              <a:rPr lang="en-US" altLang="en-US" dirty="0"/>
              <a:t>Laryngitis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causes an upper airway obstruction.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lnSpc>
                <a:spcPct val="85000"/>
              </a:lnSpc>
              <a:defRPr/>
            </a:pPr>
            <a:r>
              <a:rPr lang="en-US" dirty="0">
                <a:cs typeface="+mj-cs"/>
              </a:rPr>
              <a:t>Review </a:t>
            </a:r>
            <a:endParaRPr lang="en-US" sz="2800" b="0" dirty="0">
              <a:cs typeface="+mj-cs"/>
            </a:endParaRPr>
          </a:p>
        </p:txBody>
      </p:sp>
      <p:sp>
        <p:nvSpPr>
          <p:cNvPr id="88068"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Which of the following diseases is potentially drug resistant and is thought to be transmitted by coughing?</a:t>
            </a:r>
          </a:p>
          <a:p>
            <a:pPr marL="1016000" lvl="1" indent="-444500">
              <a:spcBef>
                <a:spcPct val="35000"/>
              </a:spcBef>
              <a:buFontTx/>
              <a:buAutoNum type="alphaUcPeriod"/>
            </a:pPr>
            <a:r>
              <a:rPr lang="en-US" altLang="en-US" dirty="0"/>
              <a:t>Tuberculosis</a:t>
            </a:r>
          </a:p>
          <a:p>
            <a:pPr marL="1016000" lvl="1" indent="-444500">
              <a:spcBef>
                <a:spcPct val="35000"/>
              </a:spcBef>
              <a:buFontTx/>
              <a:buAutoNum type="alphaUcPeriod"/>
            </a:pPr>
            <a:r>
              <a:rPr lang="en-US" altLang="en-US" dirty="0"/>
              <a:t>Croup</a:t>
            </a:r>
          </a:p>
          <a:p>
            <a:pPr marL="1016000" lvl="1" indent="-444500">
              <a:spcBef>
                <a:spcPct val="35000"/>
              </a:spcBef>
              <a:buFontTx/>
              <a:buAutoNum type="alphaUcPeriod"/>
            </a:pPr>
            <a:r>
              <a:rPr lang="en-US" altLang="en-US" dirty="0"/>
              <a:t>Diphtheria</a:t>
            </a:r>
          </a:p>
          <a:p>
            <a:pPr marL="1016000" lvl="1" indent="-444500">
              <a:spcBef>
                <a:spcPct val="35000"/>
              </a:spcBef>
              <a:buFontTx/>
              <a:buAutoNum type="alphaUcPeriod"/>
            </a:pPr>
            <a:r>
              <a:rPr lang="en-US" altLang="en-US" dirty="0"/>
              <a:t>Epiglottitis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lnSpc>
                <a:spcPct val="85000"/>
              </a:lnSpc>
              <a:defRPr/>
            </a:pPr>
            <a:r>
              <a:rPr lang="en-US" dirty="0">
                <a:cs typeface="+mj-cs"/>
              </a:rPr>
              <a:t>Review </a:t>
            </a:r>
            <a:endParaRPr lang="en-US" sz="2800" b="0" dirty="0">
              <a:cs typeface="+mj-cs"/>
            </a:endParaRPr>
          </a:p>
        </p:txBody>
      </p:sp>
      <p:sp>
        <p:nvSpPr>
          <p:cNvPr id="88068" name="Rectangle 3"/>
          <p:cNvSpPr>
            <a:spLocks noGrp="1" noChangeArrowheads="1"/>
          </p:cNvSpPr>
          <p:nvPr>
            <p:ph type="body" idx="1"/>
          </p:nvPr>
        </p:nvSpPr>
        <p:spPr/>
        <p:txBody>
          <a:bodyPr rIns="228600"/>
          <a:lstStyle/>
          <a:p>
            <a:pPr marL="0" indent="0">
              <a:spcBef>
                <a:spcPct val="35000"/>
              </a:spcBef>
              <a:buNone/>
            </a:pPr>
            <a:r>
              <a:rPr lang="en-US" altLang="en-US" b="1" dirty="0"/>
              <a:t>Answer:</a:t>
            </a:r>
            <a:r>
              <a:rPr lang="en-US" altLang="en-US" dirty="0"/>
              <a:t> </a:t>
            </a:r>
            <a:r>
              <a:rPr lang="en-US" altLang="en-US" b="1" dirty="0">
                <a:solidFill>
                  <a:srgbClr val="FF6600"/>
                </a:solidFill>
              </a:rPr>
              <a:t>A</a:t>
            </a:r>
          </a:p>
          <a:p>
            <a:pPr marL="0" indent="0">
              <a:spcBef>
                <a:spcPct val="35000"/>
              </a:spcBef>
              <a:buNone/>
            </a:pPr>
            <a:r>
              <a:rPr lang="en-US" altLang="en-US" b="1" dirty="0"/>
              <a:t>Rationale:</a:t>
            </a:r>
            <a:r>
              <a:rPr lang="en-US" altLang="en-US" dirty="0"/>
              <a:t> Tuberculosis is a bacterial infection spread by cough. It is dangerous because many strains are resistant to antibiotics. </a:t>
            </a:r>
          </a:p>
        </p:txBody>
      </p:sp>
    </p:spTree>
    <p:extLst>
      <p:ext uri="{BB962C8B-B14F-4D97-AF65-F5344CB8AC3E}">
        <p14:creationId xmlns:p14="http://schemas.microsoft.com/office/powerpoint/2010/main" val="59044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lnSpc>
                <a:spcPct val="85000"/>
              </a:lnSpc>
              <a:defRPr/>
            </a:pPr>
            <a:r>
              <a:rPr lang="en-US" dirty="0">
                <a:cs typeface="+mj-cs"/>
              </a:rPr>
              <a:t>Review </a:t>
            </a:r>
            <a:endParaRPr lang="en-US" sz="2800" b="0" dirty="0">
              <a:cs typeface="+mj-cs"/>
            </a:endParaRPr>
          </a:p>
        </p:txBody>
      </p:sp>
      <p:sp>
        <p:nvSpPr>
          <p:cNvPr id="90116"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Which of the following diseases is potentially drug resistant and is thought to be transmitted by coughing?</a:t>
            </a:r>
          </a:p>
          <a:p>
            <a:pPr marL="1016000" lvl="1" indent="-444500">
              <a:spcBef>
                <a:spcPct val="35000"/>
              </a:spcBef>
              <a:buFontTx/>
              <a:buAutoNum type="alphaUcPeriod"/>
            </a:pPr>
            <a:r>
              <a:rPr lang="en-US" altLang="en-US" dirty="0"/>
              <a:t>Tuberculosis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a:pPr>
            <a:r>
              <a:rPr lang="en-US" altLang="en-US" dirty="0"/>
              <a:t>Croup</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Croup is an inflammatory condition of the larynx and trachea, marked by a cough, hoarseness, and difficulty in breathing.</a:t>
            </a:r>
          </a:p>
          <a:p>
            <a:pPr marL="1016000" lvl="1" indent="-444500">
              <a:spcBef>
                <a:spcPct val="35000"/>
              </a:spcBef>
              <a:buFontTx/>
              <a:buAutoNum type="alphaUcPeriod" startAt="3"/>
            </a:pPr>
            <a:r>
              <a:rPr lang="en-US" altLang="en-US" dirty="0"/>
              <a:t>Diphtheria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Diphtheria is caused by a bacterium that attacks the membranes of the throat.</a:t>
            </a:r>
            <a:r>
              <a:rPr lang="en-US" altLang="en-US" dirty="0">
                <a:solidFill>
                  <a:srgbClr val="FF0000"/>
                </a:solidFill>
              </a:rPr>
              <a:t> </a:t>
            </a:r>
          </a:p>
          <a:p>
            <a:pPr marL="1016000" lvl="1" indent="-444500">
              <a:spcBef>
                <a:spcPct val="35000"/>
              </a:spcBef>
              <a:buFontTx/>
              <a:buAutoNum type="alphaUcPeriod" startAt="3"/>
            </a:pPr>
            <a:r>
              <a:rPr lang="en-US" altLang="en-US" dirty="0"/>
              <a:t>Epiglottitis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Epiglottitis is an acute bacterial infection of the epiglottis.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2164"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All of the following are causes of acute dyspnea, EXCEPT:</a:t>
            </a:r>
          </a:p>
          <a:p>
            <a:pPr marL="1016000" lvl="1" indent="-444500">
              <a:spcBef>
                <a:spcPct val="35000"/>
              </a:spcBef>
              <a:buFontTx/>
              <a:buAutoNum type="alphaUcPeriod"/>
            </a:pPr>
            <a:r>
              <a:rPr lang="en-US" altLang="en-US" dirty="0"/>
              <a:t>asthma.</a:t>
            </a:r>
          </a:p>
          <a:p>
            <a:pPr marL="1016000" lvl="1" indent="-444500">
              <a:spcBef>
                <a:spcPct val="35000"/>
              </a:spcBef>
              <a:buFontTx/>
              <a:buAutoNum type="alphaUcPeriod"/>
            </a:pPr>
            <a:r>
              <a:rPr lang="en-US" altLang="en-US" dirty="0"/>
              <a:t>emphysema. </a:t>
            </a:r>
          </a:p>
          <a:p>
            <a:pPr marL="1016000" lvl="1" indent="-444500">
              <a:spcBef>
                <a:spcPct val="35000"/>
              </a:spcBef>
              <a:buFontTx/>
              <a:buAutoNum type="alphaUcPeriod"/>
            </a:pPr>
            <a:r>
              <a:rPr lang="en-US" altLang="en-US" dirty="0"/>
              <a:t>pneumothorax.</a:t>
            </a:r>
          </a:p>
          <a:p>
            <a:pPr marL="1016000" lvl="1" indent="-444500">
              <a:spcBef>
                <a:spcPct val="35000"/>
              </a:spcBef>
              <a:buFontTx/>
              <a:buAutoNum type="alphaUcPeriod"/>
            </a:pPr>
            <a:r>
              <a:rPr lang="en-US" altLang="en-US" dirty="0"/>
              <a:t>pulmonary embolism.</a:t>
            </a:r>
          </a:p>
          <a:p>
            <a:pPr marL="457200" indent="-457200">
              <a:buFontTx/>
              <a:buAutoNum type="arabicPeriod" startAt="4"/>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3188"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Emphysema—a form of COPD—is a chronic respiratory disease; therefore, it presents with progressively worsening dyspnea. Asthma, pulmonary embolism, and pneumothorax are all acute conditions; therefore, they typically present with an acute onset of dyspnea. </a:t>
            </a:r>
          </a:p>
          <a:p>
            <a:pPr marL="0" indent="0">
              <a:lnSpc>
                <a:spcPct val="90000"/>
              </a:lnSpc>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4212"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All of the following are causes of acute dyspnea, EXCEPT:</a:t>
            </a:r>
          </a:p>
          <a:p>
            <a:pPr marL="1016000" lvl="1" indent="-444500">
              <a:spcBef>
                <a:spcPct val="35000"/>
              </a:spcBef>
              <a:buFontTx/>
              <a:buAutoNum type="alphaUcPeriod"/>
            </a:pPr>
            <a:r>
              <a:rPr lang="en-US" altLang="en-US" dirty="0"/>
              <a:t>asthma.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Asthma is an acute condition with a sudden onset of dyspnea.</a:t>
            </a:r>
          </a:p>
          <a:p>
            <a:pPr marL="1016000" lvl="1" indent="-444500">
              <a:spcBef>
                <a:spcPct val="35000"/>
              </a:spcBef>
              <a:buFontTx/>
              <a:buAutoNum type="alphaUcPeriod"/>
            </a:pPr>
            <a:r>
              <a:rPr lang="en-US" altLang="en-US" dirty="0"/>
              <a:t>emphysema.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pneumothorax.</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Pneumothorax is an acute condition with a sudden onset of dyspnea.</a:t>
            </a:r>
          </a:p>
          <a:p>
            <a:pPr marL="1016000" lvl="1" indent="-444500">
              <a:spcBef>
                <a:spcPct val="35000"/>
              </a:spcBef>
              <a:buFontTx/>
              <a:buAutoNum type="alphaUcPeriod" startAt="3"/>
            </a:pPr>
            <a:r>
              <a:rPr lang="en-US" altLang="en-US" dirty="0"/>
              <a:t>pulmonary embolism.</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Pulmonary embolism is an acute condition with a sudden onset of dyspnea.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6260"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Bronchospasm is MOST often associated with:</a:t>
            </a:r>
          </a:p>
          <a:p>
            <a:pPr marL="1016000" lvl="1" indent="-444500">
              <a:spcBef>
                <a:spcPct val="35000"/>
              </a:spcBef>
              <a:buFontTx/>
              <a:buAutoNum type="arabicPeriod" startAt="5"/>
            </a:pPr>
            <a:r>
              <a:rPr lang="en-US" altLang="en-US" dirty="0"/>
              <a:t>asthma.</a:t>
            </a:r>
          </a:p>
          <a:p>
            <a:pPr marL="1016000" lvl="1" indent="-444500">
              <a:spcBef>
                <a:spcPct val="35000"/>
              </a:spcBef>
              <a:buFontTx/>
              <a:buAutoNum type="arabicPeriod" startAt="5"/>
            </a:pPr>
            <a:r>
              <a:rPr lang="en-US" altLang="en-US" dirty="0"/>
              <a:t>bronchitis. </a:t>
            </a:r>
          </a:p>
          <a:p>
            <a:pPr marL="1016000" lvl="1" indent="-444500">
              <a:spcBef>
                <a:spcPct val="35000"/>
              </a:spcBef>
              <a:buFontTx/>
              <a:buAutoNum type="arabicPeriod" startAt="5"/>
            </a:pPr>
            <a:r>
              <a:rPr lang="en-US" altLang="en-US" dirty="0"/>
              <a:t>pneumonia. </a:t>
            </a:r>
          </a:p>
          <a:p>
            <a:pPr marL="1016000" lvl="1" indent="-444500">
              <a:spcBef>
                <a:spcPct val="35000"/>
              </a:spcBef>
              <a:buFontTx/>
              <a:buAutoNum type="arabicPeriod" startAt="5"/>
            </a:pPr>
            <a:r>
              <a:rPr lang="en-US" altLang="en-US" dirty="0"/>
              <a:t>pneumothorax. </a:t>
            </a:r>
          </a:p>
          <a:p>
            <a:pPr marL="457200" indent="-457200">
              <a:buFontTx/>
              <a:buAutoNum type="arabicPeriod" startAt="5"/>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7284"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Asthma—a reactive airway disease—is caused by bronchospasm (sustained constriction of the bronchioles). Common triggers to an acute asthma attack include environmental allergens, stress, and temperature changes.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defRPr/>
            </a:pPr>
            <a:r>
              <a:rPr lang="en-US" dirty="0">
                <a:cs typeface="+mj-cs"/>
              </a:rPr>
              <a:t>Anatomy of the Respiratory System </a:t>
            </a:r>
            <a:r>
              <a:rPr lang="en-US" sz="2000" b="0" dirty="0">
                <a:cs typeface="+mj-cs"/>
              </a:rPr>
              <a:t>(2 of 4)</a:t>
            </a:r>
          </a:p>
        </p:txBody>
      </p:sp>
      <p:sp>
        <p:nvSpPr>
          <p:cNvPr id="11267" name="Content Placeholder 2"/>
          <p:cNvSpPr>
            <a:spLocks noGrp="1"/>
          </p:cNvSpPr>
          <p:nvPr>
            <p:ph type="body" idx="1"/>
          </p:nvPr>
        </p:nvSpPr>
        <p:spPr/>
        <p:txBody>
          <a:bodyPr rIns="228600"/>
          <a:lstStyle/>
          <a:p>
            <a:pPr>
              <a:spcBef>
                <a:spcPct val="35000"/>
              </a:spcBef>
            </a:pPr>
            <a:r>
              <a:rPr lang="en-US" altLang="en-US" dirty="0"/>
              <a:t>Upper airway consists of structures above the vocal cords.</a:t>
            </a:r>
          </a:p>
          <a:p>
            <a:pPr lvl="1">
              <a:spcBef>
                <a:spcPct val="35000"/>
              </a:spcBef>
            </a:pPr>
            <a:r>
              <a:rPr lang="en-US" altLang="en-US" dirty="0"/>
              <a:t>Nose and mouth</a:t>
            </a:r>
          </a:p>
          <a:p>
            <a:pPr lvl="1">
              <a:spcBef>
                <a:spcPct val="35000"/>
              </a:spcBef>
            </a:pPr>
            <a:r>
              <a:rPr lang="en-US" altLang="en-US" dirty="0"/>
              <a:t>Jaw</a:t>
            </a:r>
          </a:p>
          <a:p>
            <a:pPr lvl="1">
              <a:spcBef>
                <a:spcPct val="35000"/>
              </a:spcBef>
            </a:pPr>
            <a:r>
              <a:rPr lang="en-US" altLang="en-US" dirty="0"/>
              <a:t>Oral cavity</a:t>
            </a:r>
          </a:p>
          <a:p>
            <a:pPr lvl="1">
              <a:spcBef>
                <a:spcPct val="35000"/>
              </a:spcBef>
            </a:pPr>
            <a:r>
              <a:rPr lang="en-US" altLang="en-US" dirty="0"/>
              <a:t>Pharynx</a:t>
            </a:r>
          </a:p>
          <a:p>
            <a:pPr lvl="1">
              <a:spcBef>
                <a:spcPct val="35000"/>
              </a:spcBef>
            </a:pPr>
            <a:r>
              <a:rPr lang="en-US" altLang="en-US" dirty="0"/>
              <a:t>Larynx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8308"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Bronchospasm is MOST often associated with:</a:t>
            </a:r>
          </a:p>
          <a:p>
            <a:pPr marL="1016000" lvl="1" indent="-444500">
              <a:spcBef>
                <a:spcPct val="35000"/>
              </a:spcBef>
              <a:buFontTx/>
              <a:buAutoNum type="alphaUcPeriod"/>
            </a:pPr>
            <a:r>
              <a:rPr lang="en-US" altLang="en-US" dirty="0"/>
              <a:t>asthma.</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bronchitis.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Bronchitis is the inflammation of the mucous membrane in the bronchial tubes of the lungs.</a:t>
            </a:r>
          </a:p>
          <a:p>
            <a:pPr marL="1016000" lvl="1" indent="-444500">
              <a:spcBef>
                <a:spcPct val="35000"/>
              </a:spcBef>
              <a:buFontTx/>
              <a:buAutoNum type="alphaUcPeriod" startAt="3"/>
            </a:pPr>
            <a:r>
              <a:rPr lang="en-US" altLang="en-US" dirty="0"/>
              <a:t>pneumonia.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Pneumonia is an inflammation of one or both lungs.</a:t>
            </a:r>
          </a:p>
          <a:p>
            <a:pPr marL="1016000" lvl="1" indent="-444500">
              <a:spcBef>
                <a:spcPct val="35000"/>
              </a:spcBef>
              <a:buFontTx/>
              <a:buAutoNum type="alphaUcPeriod" startAt="3"/>
            </a:pPr>
            <a:r>
              <a:rPr lang="en-US" altLang="en-US" dirty="0"/>
              <a:t>pneumothorax.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Pneumothorax is the presence of air or gas in the pleural cavity surrounding the lungs, causing pain and difficulty in breathing.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0356"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A sudden onset of difficulty breathing, sharp chest pain, and cyanosis that persists despite supplemental oxygen is MOST consistent with:</a:t>
            </a:r>
          </a:p>
          <a:p>
            <a:pPr marL="1016000" lvl="1" indent="-444500">
              <a:spcBef>
                <a:spcPct val="35000"/>
              </a:spcBef>
              <a:buFontTx/>
              <a:buAutoNum type="alphaUcPeriod"/>
            </a:pPr>
            <a:r>
              <a:rPr lang="en-US" altLang="en-US" dirty="0"/>
              <a:t>severe pneumonia.</a:t>
            </a:r>
          </a:p>
          <a:p>
            <a:pPr marL="1016000" lvl="1" indent="-444500">
              <a:spcBef>
                <a:spcPct val="35000"/>
              </a:spcBef>
              <a:buFontTx/>
              <a:buAutoNum type="alphaUcPeriod"/>
            </a:pPr>
            <a:r>
              <a:rPr lang="en-US" altLang="en-US" dirty="0"/>
              <a:t>myocardial infarction. </a:t>
            </a:r>
          </a:p>
          <a:p>
            <a:pPr marL="1016000" lvl="1" indent="-444500">
              <a:spcBef>
                <a:spcPct val="35000"/>
              </a:spcBef>
              <a:buFontTx/>
              <a:buAutoNum type="alphaUcPeriod"/>
            </a:pPr>
            <a:r>
              <a:rPr lang="en-US" altLang="en-US" dirty="0"/>
              <a:t>a pulmonary embolism.</a:t>
            </a:r>
          </a:p>
          <a:p>
            <a:pPr marL="1016000" lvl="1" indent="-444500">
              <a:spcBef>
                <a:spcPct val="35000"/>
              </a:spcBef>
              <a:buFontTx/>
              <a:buAutoNum type="alphaUcPeriod"/>
            </a:pPr>
            <a:r>
              <a:rPr lang="en-US" altLang="en-US" dirty="0"/>
              <a:t>a spontaneous pneumothorax.</a:t>
            </a:r>
          </a:p>
          <a:p>
            <a:pPr marL="457200" indent="-457200">
              <a:lnSpc>
                <a:spcPct val="90000"/>
              </a:lnSpc>
              <a:buFontTx/>
              <a:buAutoNum type="arabicPeriod" startAt="6"/>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1380"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Signs of an acute pulmonary embolism include a sudden onset of difficulty breathing, sharp (pleuritic) chest pain, and cyanosis that persists despite the administration of high-flow oxygen. Patients who are immobile for prolonged periods of time (eg, confined to a hospital bed) are prone to a pulmonary embolism. </a:t>
            </a:r>
          </a:p>
          <a:p>
            <a:pPr marL="0" indent="0">
              <a:lnSpc>
                <a:spcPct val="90000"/>
              </a:lnSpc>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2404"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A sudden onset of difficulty breathing, sharp chest pain, and cyanosis that persists despite supplemental oxygen is MOST consistent with:</a:t>
            </a:r>
          </a:p>
          <a:p>
            <a:pPr marL="1016000" lvl="1" indent="-444500">
              <a:lnSpc>
                <a:spcPct val="95000"/>
              </a:lnSpc>
              <a:spcBef>
                <a:spcPct val="15000"/>
              </a:spcBef>
              <a:buFontTx/>
              <a:buAutoNum type="alphaUcPeriod"/>
            </a:pPr>
            <a:r>
              <a:rPr lang="en-US" altLang="en-US" dirty="0"/>
              <a:t>severe pneumonia.</a:t>
            </a:r>
            <a:br>
              <a:rPr lang="en-US" altLang="en-US" dirty="0"/>
            </a:br>
            <a:r>
              <a:rPr lang="en-US" altLang="en-US" b="1" dirty="0"/>
              <a:t>Rationale: </a:t>
            </a:r>
            <a:r>
              <a:rPr lang="en-US" altLang="en-US" dirty="0">
                <a:solidFill>
                  <a:srgbClr val="F37021"/>
                </a:solidFill>
              </a:rPr>
              <a:t>This is an acute bacterial or viral infection associated with a fever, cough, and productive sputum.</a:t>
            </a:r>
          </a:p>
          <a:p>
            <a:pPr marL="1016000" lvl="1" indent="-444500">
              <a:lnSpc>
                <a:spcPct val="95000"/>
              </a:lnSpc>
              <a:spcBef>
                <a:spcPct val="15000"/>
              </a:spcBef>
              <a:buFontTx/>
              <a:buAutoNum type="alphaUcPeriod"/>
            </a:pPr>
            <a:r>
              <a:rPr lang="en-US" altLang="en-US" dirty="0"/>
              <a:t>myocardial infarction. </a:t>
            </a:r>
            <a:br>
              <a:rPr lang="en-US" altLang="en-US" dirty="0"/>
            </a:br>
            <a:r>
              <a:rPr lang="en-US" altLang="en-US" b="1" dirty="0"/>
              <a:t>Rationale: </a:t>
            </a:r>
            <a:r>
              <a:rPr lang="en-US" altLang="en-US" dirty="0">
                <a:solidFill>
                  <a:srgbClr val="F37021"/>
                </a:solidFill>
              </a:rPr>
              <a:t>A heart attack is associated with chest pain, sudden onset of weakness, nausea, sweating, and discomfort.</a:t>
            </a:r>
          </a:p>
          <a:p>
            <a:pPr marL="1016000" lvl="1" indent="-444500">
              <a:spcBef>
                <a:spcPct val="35000"/>
              </a:spcBef>
              <a:buFontTx/>
              <a:buAutoNum type="alphaUcPeriod" startAt="3"/>
            </a:pPr>
            <a:r>
              <a:rPr lang="en-US" altLang="en-US" dirty="0"/>
              <a:t>a pulmonary embolism.</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a spontaneous pneumothorax.</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when air escapes into the pleural cavity.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4452"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Albuterol, a beta-2 agonist, is the generic name for:</a:t>
            </a:r>
          </a:p>
          <a:p>
            <a:pPr marL="1016000" lvl="1" indent="-444500">
              <a:spcBef>
                <a:spcPct val="35000"/>
              </a:spcBef>
              <a:buFontTx/>
              <a:buAutoNum type="alphaUcPeriod"/>
            </a:pPr>
            <a:r>
              <a:rPr lang="en-US" altLang="en-US" dirty="0"/>
              <a:t>Alupent.</a:t>
            </a:r>
          </a:p>
          <a:p>
            <a:pPr marL="1016000" lvl="1" indent="-444500">
              <a:spcBef>
                <a:spcPct val="35000"/>
              </a:spcBef>
              <a:buFontTx/>
              <a:buAutoNum type="alphaUcPeriod"/>
            </a:pPr>
            <a:r>
              <a:rPr lang="en-US" altLang="en-US" dirty="0"/>
              <a:t>Metaprel.</a:t>
            </a:r>
          </a:p>
          <a:p>
            <a:pPr marL="1016000" lvl="1" indent="-444500">
              <a:spcBef>
                <a:spcPct val="35000"/>
              </a:spcBef>
              <a:buFontTx/>
              <a:buAutoNum type="alphaUcPeriod"/>
            </a:pPr>
            <a:r>
              <a:rPr lang="en-US" altLang="en-US" dirty="0"/>
              <a:t>Brethine.</a:t>
            </a:r>
          </a:p>
          <a:p>
            <a:pPr marL="1016000" lvl="1" indent="-444500">
              <a:spcBef>
                <a:spcPct val="35000"/>
              </a:spcBef>
              <a:buFontTx/>
              <a:buAutoNum type="alphaUcPeriod"/>
            </a:pPr>
            <a:r>
              <a:rPr lang="en-US" altLang="en-US" dirty="0"/>
              <a:t>Ventolin.</a:t>
            </a:r>
          </a:p>
          <a:p>
            <a:pPr marL="457200" indent="-457200">
              <a:buFontTx/>
              <a:buAutoNum type="arabicPeriod" startAt="7"/>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5476"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Albuterol is the generic name for Ventolin (Proventil). Albuterol is a beta-agonist, which dilates the bronchioles, and is commonly used to treat patients with asthma and other reactive airway diseases.</a:t>
            </a:r>
          </a:p>
          <a:p>
            <a:pPr marL="0" indent="0">
              <a:lnSpc>
                <a:spcPct val="90000"/>
              </a:lnSpc>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6500"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Albuterol, a beta-2 agonist, is the generic name for:</a:t>
            </a:r>
          </a:p>
          <a:p>
            <a:pPr marL="1016000" lvl="1" indent="-444500">
              <a:spcBef>
                <a:spcPct val="35000"/>
              </a:spcBef>
              <a:buFontTx/>
              <a:buAutoNum type="alphaUcPeriod"/>
            </a:pPr>
            <a:r>
              <a:rPr lang="en-US" altLang="en-US" dirty="0"/>
              <a:t>Alupent.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the trade name for metaproterenol, also a beta-2 agonist.</a:t>
            </a:r>
          </a:p>
          <a:p>
            <a:pPr marL="1016000" lvl="1" indent="-444500">
              <a:spcBef>
                <a:spcPct val="35000"/>
              </a:spcBef>
              <a:buFontTx/>
              <a:buAutoNum type="alphaUcPeriod"/>
            </a:pPr>
            <a:r>
              <a:rPr lang="en-US" altLang="en-US" dirty="0"/>
              <a:t>Metaprel.</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the trade name for metaproterenol, also a beta-2 agonist.</a:t>
            </a:r>
          </a:p>
          <a:p>
            <a:pPr marL="1016000" lvl="1" indent="-444500">
              <a:spcBef>
                <a:spcPct val="35000"/>
              </a:spcBef>
              <a:buFontTx/>
              <a:buAutoNum type="alphaUcPeriod" startAt="3"/>
            </a:pPr>
            <a:r>
              <a:rPr lang="en-US" altLang="en-US" dirty="0"/>
              <a:t>Brethine.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the trade name for terbutaline, also a beta-2 agonist.</a:t>
            </a:r>
          </a:p>
          <a:p>
            <a:pPr marL="1016000" lvl="1" indent="-444500">
              <a:spcBef>
                <a:spcPct val="35000"/>
              </a:spcBef>
              <a:buFontTx/>
              <a:buAutoNum type="alphaUcPeriod" startAt="3"/>
            </a:pPr>
            <a:r>
              <a:rPr lang="en-US" altLang="en-US" dirty="0"/>
              <a:t>Ventolin.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8548"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An acute bacterial infection that results in swelling of the flap that covers the larynx during swallowing is called:</a:t>
            </a:r>
          </a:p>
          <a:p>
            <a:pPr marL="1016000" lvl="1" indent="-444500">
              <a:spcBef>
                <a:spcPct val="35000"/>
              </a:spcBef>
              <a:buFontTx/>
              <a:buAutoNum type="alphaUcPeriod"/>
            </a:pPr>
            <a:r>
              <a:rPr lang="en-US" altLang="en-US" dirty="0"/>
              <a:t>croup.</a:t>
            </a:r>
          </a:p>
          <a:p>
            <a:pPr marL="1016000" lvl="1" indent="-444500">
              <a:spcBef>
                <a:spcPct val="35000"/>
              </a:spcBef>
              <a:buFontTx/>
              <a:buAutoNum type="alphaUcPeriod"/>
            </a:pPr>
            <a:r>
              <a:rPr lang="en-US" altLang="en-US" dirty="0"/>
              <a:t>laryngitis.</a:t>
            </a:r>
          </a:p>
          <a:p>
            <a:pPr marL="1016000" lvl="1" indent="-444500">
              <a:spcBef>
                <a:spcPct val="35000"/>
              </a:spcBef>
              <a:buFontTx/>
              <a:buAutoNum type="alphaUcPeriod"/>
            </a:pPr>
            <a:r>
              <a:rPr lang="en-US" altLang="en-US" dirty="0"/>
              <a:t>epiglottitis.</a:t>
            </a:r>
          </a:p>
          <a:p>
            <a:pPr marL="1016000" lvl="1" indent="-444500">
              <a:spcBef>
                <a:spcPct val="35000"/>
              </a:spcBef>
              <a:buFontTx/>
              <a:buAutoNum type="alphaUcPeriod"/>
            </a:pPr>
            <a:r>
              <a:rPr lang="en-US" altLang="en-US" dirty="0"/>
              <a:t>diphtheria.</a:t>
            </a:r>
          </a:p>
          <a:p>
            <a:pPr marL="457200" indent="-457200">
              <a:lnSpc>
                <a:spcPct val="90000"/>
              </a:lnSpc>
              <a:buFontTx/>
              <a:buAutoNum type="arabicPeriod" startAt="8"/>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9572"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Epiglottitis—a potentially life-threatening illness—is an acute bacterial infection that causes swelling of the epiglottis (the flap the covers the larynx during swallowing). It is characterized by a sudden onset of high fever, difficulty breathing, stridor, drooling, and varying degrees of hypoxemia. </a:t>
            </a:r>
          </a:p>
          <a:p>
            <a:pPr marL="0" indent="0">
              <a:lnSpc>
                <a:spcPct val="90000"/>
              </a:lnSpc>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nSpc>
                <a:spcPct val="85000"/>
              </a:lnSpc>
              <a:defRPr/>
            </a:pPr>
            <a:r>
              <a:rPr lang="en-US" dirty="0">
                <a:cs typeface="+mj-cs"/>
              </a:rPr>
              <a:t>Review</a:t>
            </a:r>
            <a:endParaRPr lang="en-US" sz="2000" b="0" dirty="0">
              <a:cs typeface="+mj-cs"/>
            </a:endParaRPr>
          </a:p>
        </p:txBody>
      </p:sp>
      <p:sp>
        <p:nvSpPr>
          <p:cNvPr id="110596" name="Rectangle 3"/>
          <p:cNvSpPr>
            <a:spLocks noGrp="1" noChangeArrowheads="1"/>
          </p:cNvSpPr>
          <p:nvPr>
            <p:ph type="body" idx="1"/>
          </p:nvPr>
        </p:nvSpPr>
        <p:spPr/>
        <p:txBody>
          <a:bodyPr rIns="228600"/>
          <a:lstStyle/>
          <a:p>
            <a:pPr marL="533400" indent="-533400">
              <a:spcBef>
                <a:spcPct val="35000"/>
              </a:spcBef>
              <a:buFontTx/>
              <a:buAutoNum type="arabicPeriod" startAt="8"/>
            </a:pPr>
            <a:r>
              <a:rPr lang="en-US" altLang="en-US" dirty="0"/>
              <a:t>An acute bacterial infection that results in swelling of the flap that covers the larynx during swallowing is called:</a:t>
            </a:r>
          </a:p>
          <a:p>
            <a:pPr marL="1028700" lvl="1" indent="-457200">
              <a:spcBef>
                <a:spcPct val="35000"/>
              </a:spcBef>
              <a:buFontTx/>
              <a:buAutoNum type="alphaUcPeriod"/>
            </a:pPr>
            <a:r>
              <a:rPr lang="en-US" altLang="en-US" dirty="0"/>
              <a:t>croup.</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an inflammatory condition of the larynx and trachea, marked by a cough, hoarseness, and difficulty in breathing.</a:t>
            </a:r>
          </a:p>
          <a:p>
            <a:pPr marL="1028700" lvl="1" indent="-457200">
              <a:spcBef>
                <a:spcPct val="35000"/>
              </a:spcBef>
              <a:buFontTx/>
              <a:buAutoNum type="alphaUcPeriod"/>
            </a:pPr>
            <a:r>
              <a:rPr lang="en-US" altLang="en-US" dirty="0"/>
              <a:t>laryngitis.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an inflammation of the larynx, usually accompanied by hoarseness and coughing.</a:t>
            </a:r>
          </a:p>
          <a:p>
            <a:pPr marL="1016000" lvl="1" indent="-444500">
              <a:spcBef>
                <a:spcPct val="35000"/>
              </a:spcBef>
              <a:buFontTx/>
              <a:buAutoNum type="alphaUcPeriod" startAt="3"/>
            </a:pPr>
            <a:r>
              <a:rPr lang="en-US" altLang="en-US" dirty="0"/>
              <a:t>epiglottitis.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diphtheria.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caused by a bacterium that attacks the membranes of the throat.</a:t>
            </a:r>
          </a:p>
          <a:p>
            <a:pPr marL="1028700" lvl="1" indent="-457200">
              <a:spcBef>
                <a:spcPct val="35000"/>
              </a:spcBef>
              <a:buFontTx/>
              <a:buAutoNum type="alphaUcPeriod"/>
            </a:pP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TotalTime>
  <Words>10116</Words>
  <Application>Microsoft Macintosh PowerPoint</Application>
  <PresentationFormat>Widescreen</PresentationFormat>
  <Paragraphs>1210</Paragraphs>
  <Slides>105</Slides>
  <Notes>75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Calibri</vt:lpstr>
      <vt:lpstr>Times New Roman</vt:lpstr>
      <vt:lpstr>Wingdings</vt:lpstr>
      <vt:lpstr>Educational subjects 16x9</vt:lpstr>
      <vt:lpstr>Respiratory Emergencies</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vt:lpstr>
      <vt:lpstr>Anatomy of the Respiratory System (1 of 4)</vt:lpstr>
      <vt:lpstr>Anatomy of the Respiratory System (2 of 4)</vt:lpstr>
      <vt:lpstr>Anatomy of the Respiratory System (3 of 4)</vt:lpstr>
      <vt:lpstr>Anatomy of the Respiratory System (4 of 4)</vt:lpstr>
      <vt:lpstr>Physiology of Respiration (1 of 3)</vt:lpstr>
      <vt:lpstr>Physiology of Respiration (2 of 3)</vt:lpstr>
      <vt:lpstr>Physiology of Respiration (3 of 3)</vt:lpstr>
      <vt:lpstr>Pathophysiology (1 of 2)</vt:lpstr>
      <vt:lpstr>Pathophysiology (2 of 2)</vt:lpstr>
      <vt:lpstr>Causes of Dyspnea (1 of 4)</vt:lpstr>
      <vt:lpstr>Causes of Dyspnea (2 of 4)</vt:lpstr>
      <vt:lpstr>Causes of Dyspnea (3 of 4)</vt:lpstr>
      <vt:lpstr>Causes of Dyspnea (4 of 4)</vt:lpstr>
      <vt:lpstr>Upper or Lower Airway Infection </vt:lpstr>
      <vt:lpstr>Croup</vt:lpstr>
      <vt:lpstr>Epiglottitis</vt:lpstr>
      <vt:lpstr>Respiratory Syncytial Virus (RSV)</vt:lpstr>
      <vt:lpstr>Bronchiolitis</vt:lpstr>
      <vt:lpstr>Pneumonia</vt:lpstr>
      <vt:lpstr>Pertussis</vt:lpstr>
      <vt:lpstr>Influenza Type A</vt:lpstr>
      <vt:lpstr>COVID-19 (SARS-CoV-2)</vt:lpstr>
      <vt:lpstr>Tuberculosis (TB)</vt:lpstr>
      <vt:lpstr>Acute Pulmonary Edema (1 of 2)</vt:lpstr>
      <vt:lpstr>Acute Pulmonary Edema (2 of 2)</vt:lpstr>
      <vt:lpstr>Chronic Obstructive Pulmonary Disease (COPD) (1 of 4)</vt:lpstr>
      <vt:lpstr>Chronic Obstructive Pulmonary Disease (COPD) (2 of 4)</vt:lpstr>
      <vt:lpstr>Chronic Obstructive Pulmonary Disease (COPD) (3 of 4)</vt:lpstr>
      <vt:lpstr>Chronic Obstructive Pulmonary Disease (COPD) (4 of 4)</vt:lpstr>
      <vt:lpstr>Asthma, Hay Fever, and Anaphylaxis (1 of 4)</vt:lpstr>
      <vt:lpstr>Asthma, Hay Fever, and Anaphylaxis (2 of 4)</vt:lpstr>
      <vt:lpstr>Asthma, Hay Fever, and Anaphylaxis (3 of 4)</vt:lpstr>
      <vt:lpstr>Asthma, Hay Fever, and Anaphylaxis (4 of 4)</vt:lpstr>
      <vt:lpstr>Spontaneous Pneumothorax (1 of 2)</vt:lpstr>
      <vt:lpstr>Spontaneous Pneumothorax (2 of 2)</vt:lpstr>
      <vt:lpstr>Pleural Effusion</vt:lpstr>
      <vt:lpstr>Obstruction of the Airway (1 of 2)</vt:lpstr>
      <vt:lpstr>Obstruction of the Airway (2 of 2)</vt:lpstr>
      <vt:lpstr>Pulmonary Embolism (1 of 2)</vt:lpstr>
      <vt:lpstr>Pulmonary Embolism (2 of 2)</vt:lpstr>
      <vt:lpstr>Hyperventilation (1 of 2)</vt:lpstr>
      <vt:lpstr>Hyperventilation (2 of 2)</vt:lpstr>
      <vt:lpstr>Environmental/Industrial Exposure</vt:lpstr>
      <vt:lpstr>Scene Size-up</vt:lpstr>
      <vt:lpstr>Primary Assessment (1 of 5)</vt:lpstr>
      <vt:lpstr>Primary Assessment (2 of 5)</vt:lpstr>
      <vt:lpstr>Primary Assessment (3 of 5)</vt:lpstr>
      <vt:lpstr>Primary Assessment (4 of 5)</vt:lpstr>
      <vt:lpstr>Primary Assessment (5 of 5)</vt:lpstr>
      <vt:lpstr>History Taking (1 of 2)</vt:lpstr>
      <vt:lpstr>History Taking (2 of 2)</vt:lpstr>
      <vt:lpstr>Secondary Assessment (1 of 2)</vt:lpstr>
      <vt:lpstr>Secondary Assessment (2 of 2)</vt:lpstr>
      <vt:lpstr>Reassessment</vt:lpstr>
      <vt:lpstr>Emergency Medical Care (1 of 2)</vt:lpstr>
      <vt:lpstr>Emergency Medical Care (2 of 2)</vt:lpstr>
      <vt:lpstr>Treatment of Specific Conditions (1 of 12)</vt:lpstr>
      <vt:lpstr>Treatment of Specific Conditions (2 of 12)</vt:lpstr>
      <vt:lpstr>Treatment of Specific Conditions (3 of 12)</vt:lpstr>
      <vt:lpstr>Treatment of Specific Conditions (4 of 12)</vt:lpstr>
      <vt:lpstr>Treatment of Specific Conditions (5 of 12)</vt:lpstr>
      <vt:lpstr>Treatment of Specific Conditions (6 of 12)</vt:lpstr>
      <vt:lpstr>Treatment of Specific Conditions (7 of 12)</vt:lpstr>
      <vt:lpstr>Treatment of Specific Conditions (8 of 12)</vt:lpstr>
      <vt:lpstr>Treatment of Specific Conditions (9 of 12)</vt:lpstr>
      <vt:lpstr>Treatment of Specific Conditions (10 of 12)</vt:lpstr>
      <vt:lpstr>Treatment of Specific Conditions (11 of 12)</vt:lpstr>
      <vt:lpstr>Treatment of Specific Conditions (12 of 12)</vt:lpstr>
      <vt:lpstr>Review</vt:lpstr>
      <vt:lpstr>Review</vt:lpstr>
      <vt:lpstr>Review</vt:lpstr>
      <vt:lpstr>Review</vt:lpstr>
      <vt:lpstr>Review</vt:lpstr>
      <vt:lpstr>Review</vt:lpstr>
      <vt:lpstr>Review </vt:lpstr>
      <vt:lpstr>Review </vt:lpstr>
      <vt:lpstr>Review </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49</cp:revision>
  <dcterms:created xsi:type="dcterms:W3CDTF">2019-03-08T18:11:57Z</dcterms:created>
  <dcterms:modified xsi:type="dcterms:W3CDTF">2020-12-17T16:35:21Z</dcterms:modified>
</cp:coreProperties>
</file>